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4"/>
  </p:sldMasterIdLst>
  <p:notesMasterIdLst>
    <p:notesMasterId r:id="rId19"/>
  </p:notesMasterIdLst>
  <p:sldIdLst>
    <p:sldId id="280" r:id="rId5"/>
    <p:sldId id="270" r:id="rId6"/>
    <p:sldId id="308" r:id="rId7"/>
    <p:sldId id="326" r:id="rId8"/>
    <p:sldId id="314" r:id="rId9"/>
    <p:sldId id="306" r:id="rId10"/>
    <p:sldId id="328" r:id="rId11"/>
    <p:sldId id="317" r:id="rId12"/>
    <p:sldId id="290" r:id="rId13"/>
    <p:sldId id="327" r:id="rId14"/>
    <p:sldId id="316" r:id="rId15"/>
    <p:sldId id="329" r:id="rId16"/>
    <p:sldId id="266" r:id="rId17"/>
    <p:sldId id="305" r:id="rId18"/>
  </p:sldIdLst>
  <p:sldSz cx="12192000" cy="6858000"/>
  <p:notesSz cx="6807200" cy="9939338"/>
  <p:embeddedFontLst>
    <p:embeddedFont>
      <p:font typeface=".VnArial" panose="020B7200000000000000" pitchFamily="34" charset="0"/>
      <p:regular r:id="rId2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A8C1"/>
    <a:srgbClr val="0070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741" autoAdjust="0"/>
  </p:normalViewPr>
  <p:slideViewPr>
    <p:cSldViewPr snapToGrid="0">
      <p:cViewPr>
        <p:scale>
          <a:sx n="66" d="100"/>
          <a:sy n="66" d="100"/>
        </p:scale>
        <p:origin x="668" y="-4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en-US" dirty="0">
              <a:latin typeface=".VnArial" panose="020B7200000000000000" pitchFamily="34" charset="0"/>
            </a:endParaRPr>
          </a:p>
        </p:txBody>
      </p:sp>
      <p:sp>
        <p:nvSpPr>
          <p:cNvPr id="3" name="Date Placeholder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799BD580-DD85-49D3-BAD2-5AA790BA2193}" type="datetimeFigureOut">
              <a:rPr lang="en-US" smtClean="0">
                <a:latin typeface=".VnArial" panose="020B7200000000000000" pitchFamily="34" charset="0"/>
              </a:rPr>
              <a:pPr/>
              <a:t>24/04/2026</a:t>
            </a:fld>
            <a:endParaRPr lang="en-US" dirty="0">
              <a:latin typeface=".VnArial" panose="020B7200000000000000" pitchFamily="34" charset="0"/>
            </a:endParaRPr>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lang="en-US" dirty="0">
              <a:latin typeface=".VnArial" panose="020B7200000000000000" pitchFamily="34" charset="0"/>
            </a:endParaRPr>
          </a:p>
        </p:txBody>
      </p:sp>
      <p:sp>
        <p:nvSpPr>
          <p:cNvPr id="7" name="Slide Number Placeholder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ADDF2F94-7FBC-4D5D-9DE8-45C673A8AE72}" type="slidenum">
              <a:rPr lang="en-US" smtClean="0">
                <a:latin typeface=".VnArial" panose="020B7200000000000000" pitchFamily="34" charset="0"/>
              </a:rPr>
              <a:pPr/>
              <a:t>‹#›</a:t>
            </a:fld>
            <a:endParaRPr lang="en-US" dirty="0">
              <a:latin typeface=".VnArial" panose="020B7200000000000000" pitchFamily="34" charset="0"/>
            </a:endParaRPr>
          </a:p>
        </p:txBody>
      </p:sp>
    </p:spTree>
    <p:extLst>
      <p:ext uri="{BB962C8B-B14F-4D97-AF65-F5344CB8AC3E}">
        <p14:creationId xmlns:p14="http://schemas.microsoft.com/office/powerpoint/2010/main" val="881431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VnArial" panose="020B7200000000000000" pitchFamily="34" charset="0"/>
            </a:endParaRPr>
          </a:p>
        </p:txBody>
      </p:sp>
      <p:sp>
        <p:nvSpPr>
          <p:cNvPr id="4" name="Slide Number Placeholder 3"/>
          <p:cNvSpPr>
            <a:spLocks noGrp="1"/>
          </p:cNvSpPr>
          <p:nvPr>
            <p:ph type="sldNum" sz="quarter" idx="5"/>
          </p:nvPr>
        </p:nvSpPr>
        <p:spPr/>
        <p:txBody>
          <a:bodyPr/>
          <a:lstStyle/>
          <a:p>
            <a:fld id="{ADDF2F94-7FBC-4D5D-9DE8-45C673A8AE72}" type="slidenum">
              <a:rPr lang="en-US" smtClean="0">
                <a:latin typeface=".VnArial" panose="020B7200000000000000" pitchFamily="34" charset="0"/>
              </a:rPr>
              <a:t>2</a:t>
            </a:fld>
            <a:endParaRPr lang="en-US" dirty="0">
              <a:latin typeface=".VnArial" panose="020B7200000000000000" pitchFamily="34" charset="0"/>
            </a:endParaRPr>
          </a:p>
        </p:txBody>
      </p:sp>
    </p:spTree>
    <p:extLst>
      <p:ext uri="{BB962C8B-B14F-4D97-AF65-F5344CB8AC3E}">
        <p14:creationId xmlns:p14="http://schemas.microsoft.com/office/powerpoint/2010/main" val="3139955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5" name="Footer Placeholder 4"/>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6" name="Slide Number Placeholder 5"/>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262412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5" name="Footer Placeholder 4"/>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6" name="Slide Number Placeholder 5"/>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4102098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5" name="Footer Placeholder 4"/>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6" name="Slide Number Placeholder 5"/>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1966228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5" name="Footer Placeholder 4"/>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6" name="Slide Number Placeholder 5"/>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1564659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5" name="Footer Placeholder 4"/>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6" name="Slide Number Placeholder 5"/>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3153639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6" name="Footer Placeholder 5"/>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7" name="Slide Number Placeholder 6"/>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3829926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8" name="Footer Placeholder 7"/>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9" name="Slide Number Placeholder 8"/>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2944553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4" name="Footer Placeholder 3"/>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5" name="Slide Number Placeholder 4"/>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3861679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3" name="Footer Placeholder 2"/>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4" name="Slide Number Placeholder 3"/>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3929278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6" name="Footer Placeholder 5"/>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7" name="Slide Number Placeholder 6"/>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2801216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6" name="Footer Placeholder 5"/>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7" name="Slide Number Placeholder 6"/>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4109923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VN" dirty="0">
              <a:latin typeface=".VnArial" panose="020B7200000000000000" pitchFamily="34" charset="0"/>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6088566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Layout" Target="../slideLayouts/slideLayout7.xml"/><Relationship Id="rId6" Type="http://schemas.openxmlformats.org/officeDocument/2006/relationships/hyperlink" Target="http://www.vinabookkeeping.com/" TargetMode="External"/><Relationship Id="rId5" Type="http://schemas.openxmlformats.org/officeDocument/2006/relationships/image" Target="../media/image4.em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image" Target="../media/image4.emf"/><Relationship Id="rId7"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9.xml"/><Relationship Id="rId5" Type="http://schemas.openxmlformats.org/officeDocument/2006/relationships/slide" Target="slide6.xml"/><Relationship Id="rId4" Type="http://schemas.openxmlformats.org/officeDocument/2006/relationships/slide" Target="slide5.xml"/><Relationship Id="rId9" Type="http://schemas.openxmlformats.org/officeDocument/2006/relationships/slide" Target="slide11.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6F5CC20-0CCC-01CA-3EB3-1E168907A0AB}"/>
              </a:ext>
            </a:extLst>
          </p:cNvPr>
          <p:cNvPicPr>
            <a:picLocks noChangeAspect="1"/>
          </p:cNvPicPr>
          <p:nvPr/>
        </p:nvPicPr>
        <p:blipFill>
          <a:blip r:embed="rId2"/>
          <a:stretch>
            <a:fillRect/>
          </a:stretch>
        </p:blipFill>
        <p:spPr>
          <a:xfrm>
            <a:off x="1" y="-15685"/>
            <a:ext cx="4849474" cy="4849474"/>
          </a:xfrm>
          <a:prstGeom prst="rect">
            <a:avLst/>
          </a:prstGeom>
        </p:spPr>
      </p:pic>
      <p:sp>
        <p:nvSpPr>
          <p:cNvPr id="6" name="TextBox 5">
            <a:extLst>
              <a:ext uri="{FF2B5EF4-FFF2-40B4-BE49-F238E27FC236}">
                <a16:creationId xmlns:a16="http://schemas.microsoft.com/office/drawing/2014/main" id="{82DA93B2-DCD2-F8FC-AD66-D62BDABE9A66}"/>
              </a:ext>
            </a:extLst>
          </p:cNvPr>
          <p:cNvSpPr txBox="1"/>
          <p:nvPr/>
        </p:nvSpPr>
        <p:spPr>
          <a:xfrm>
            <a:off x="4250225" y="3524145"/>
            <a:ext cx="7363686" cy="923330"/>
          </a:xfrm>
          <a:prstGeom prst="rect">
            <a:avLst/>
          </a:prstGeom>
          <a:noFill/>
        </p:spPr>
        <p:txBody>
          <a:bodyPr wrap="square">
            <a:spAutoFit/>
          </a:bodyPr>
          <a:lstStyle>
            <a:defPPr>
              <a:defRPr lang="en-US"/>
            </a:defPPr>
            <a:lvl1pPr>
              <a:defRPr sz="2900" b="1" kern="100">
                <a:solidFill>
                  <a:srgbClr val="0993B3"/>
                </a:solidFill>
                <a:latin typeface="Arial" panose="020B0604020202020204" pitchFamily="34" charset="0"/>
                <a:cs typeface="Times New Roman" panose="02020603050405020304" pitchFamily="18" charset="0"/>
              </a:defRPr>
            </a:lvl1pPr>
          </a:lstStyle>
          <a:p>
            <a:r>
              <a:rPr lang="en-US" dirty="0">
                <a:cs typeface="Arial" panose="020B0604020202020204" pitchFamily="34" charset="0"/>
              </a:rPr>
              <a:t>BẢN TIN CẬP NHẬT VĂN BẢN LUẬT</a:t>
            </a:r>
          </a:p>
          <a:p>
            <a:r>
              <a:rPr lang="en-US" sz="2500" dirty="0">
                <a:cs typeface="Arial" panose="020B0604020202020204" pitchFamily="34" charset="0"/>
              </a:rPr>
              <a:t>THÁNG 03/2026</a:t>
            </a:r>
          </a:p>
        </p:txBody>
      </p:sp>
      <p:pic>
        <p:nvPicPr>
          <p:cNvPr id="4" name="Picture 3">
            <a:extLst>
              <a:ext uri="{FF2B5EF4-FFF2-40B4-BE49-F238E27FC236}">
                <a16:creationId xmlns:a16="http://schemas.microsoft.com/office/drawing/2014/main" id="{A88D5028-E21D-10E0-F6E1-0A61422DE979}"/>
              </a:ext>
            </a:extLst>
          </p:cNvPr>
          <p:cNvPicPr>
            <a:picLocks noChangeAspect="1"/>
          </p:cNvPicPr>
          <p:nvPr/>
        </p:nvPicPr>
        <p:blipFill rotWithShape="1">
          <a:blip r:embed="rId3"/>
          <a:srcRect l="4606" t="5291" r="8944" b="6995"/>
          <a:stretch/>
        </p:blipFill>
        <p:spPr>
          <a:xfrm>
            <a:off x="944301" y="1097279"/>
            <a:ext cx="2846797" cy="2888531"/>
          </a:xfrm>
          <a:prstGeom prst="ellipse">
            <a:avLst/>
          </a:prstGeom>
        </p:spPr>
      </p:pic>
      <p:pic>
        <p:nvPicPr>
          <p:cNvPr id="9" name="Picture 8">
            <a:extLst>
              <a:ext uri="{FF2B5EF4-FFF2-40B4-BE49-F238E27FC236}">
                <a16:creationId xmlns:a16="http://schemas.microsoft.com/office/drawing/2014/main" id="{F4CBF08E-54C1-7427-F565-B64A3A5C3403}"/>
              </a:ext>
            </a:extLst>
          </p:cNvPr>
          <p:cNvPicPr>
            <a:picLocks noChangeAspect="1"/>
          </p:cNvPicPr>
          <p:nvPr/>
        </p:nvPicPr>
        <p:blipFill>
          <a:blip r:embed="rId4"/>
          <a:stretch>
            <a:fillRect/>
          </a:stretch>
        </p:blipFill>
        <p:spPr>
          <a:xfrm>
            <a:off x="717732" y="861539"/>
            <a:ext cx="3329646" cy="3329646"/>
          </a:xfrm>
          <a:prstGeom prst="rect">
            <a:avLst/>
          </a:prstGeom>
        </p:spPr>
      </p:pic>
      <p:pic>
        <p:nvPicPr>
          <p:cNvPr id="5" name="Picture 4">
            <a:extLst>
              <a:ext uri="{FF2B5EF4-FFF2-40B4-BE49-F238E27FC236}">
                <a16:creationId xmlns:a16="http://schemas.microsoft.com/office/drawing/2014/main" id="{EC55F16B-728C-565D-52CB-723D2BEB407C}"/>
              </a:ext>
            </a:extLst>
          </p:cNvPr>
          <p:cNvPicPr>
            <a:picLocks noChangeAspect="1"/>
          </p:cNvPicPr>
          <p:nvPr/>
        </p:nvPicPr>
        <p:blipFill>
          <a:blip r:embed="rId5"/>
          <a:stretch>
            <a:fillRect/>
          </a:stretch>
        </p:blipFill>
        <p:spPr>
          <a:xfrm>
            <a:off x="4379675" y="2695156"/>
            <a:ext cx="1599458" cy="84182"/>
          </a:xfrm>
          <a:prstGeom prst="rect">
            <a:avLst/>
          </a:prstGeom>
        </p:spPr>
      </p:pic>
      <p:sp>
        <p:nvSpPr>
          <p:cNvPr id="8" name="TextBox 7">
            <a:extLst>
              <a:ext uri="{FF2B5EF4-FFF2-40B4-BE49-F238E27FC236}">
                <a16:creationId xmlns:a16="http://schemas.microsoft.com/office/drawing/2014/main" id="{3E070F33-2034-166C-8755-65622765AAFE}"/>
              </a:ext>
            </a:extLst>
          </p:cNvPr>
          <p:cNvSpPr txBox="1"/>
          <p:nvPr/>
        </p:nvSpPr>
        <p:spPr>
          <a:xfrm>
            <a:off x="4202827" y="1096598"/>
            <a:ext cx="6811833" cy="892552"/>
          </a:xfrm>
          <a:prstGeom prst="rect">
            <a:avLst/>
          </a:prstGeom>
          <a:noFill/>
        </p:spPr>
        <p:txBody>
          <a:bodyPr wrap="square">
            <a:spAutoFit/>
          </a:bodyPr>
          <a:lstStyle/>
          <a:p>
            <a:r>
              <a:rPr lang="en-US" sz="2900" b="1" kern="100" dirty="0">
                <a:solidFill>
                  <a:srgbClr val="0993B3"/>
                </a:solidFill>
                <a:latin typeface="Arial" panose="020B0604020202020204" pitchFamily="34" charset="0"/>
                <a:cs typeface="Arial" panose="020B0604020202020204" pitchFamily="34" charset="0"/>
              </a:rPr>
              <a:t>VINA BOOKKEEPING CO., LTD</a:t>
            </a:r>
          </a:p>
          <a:p>
            <a:pPr marL="0" marR="0">
              <a:spcBef>
                <a:spcPts val="600"/>
              </a:spcBef>
              <a:spcAft>
                <a:spcPts val="600"/>
              </a:spcAft>
            </a:pPr>
            <a:r>
              <a:rPr lang="en-US" kern="100" dirty="0">
                <a:solidFill>
                  <a:srgbClr val="0993B3"/>
                </a:solidFill>
                <a:latin typeface="Arial" panose="020B0604020202020204" pitchFamily="34" charset="0"/>
                <a:ea typeface="Times New Roman" panose="02020603050405020304" pitchFamily="18" charset="0"/>
                <a:cs typeface="Arial" panose="020B0604020202020204" pitchFamily="34" charset="0"/>
              </a:rPr>
              <a:t> Company Incorporation | </a:t>
            </a:r>
            <a:r>
              <a:rPr lang="en-US" kern="100" dirty="0">
                <a:solidFill>
                  <a:srgbClr val="0993B3"/>
                </a:solidFill>
                <a:effectLst/>
                <a:latin typeface="Arial" panose="020B0604020202020204" pitchFamily="34" charset="0"/>
                <a:ea typeface="Times New Roman" panose="02020603050405020304" pitchFamily="18" charset="0"/>
                <a:cs typeface="Arial" panose="020B0604020202020204" pitchFamily="34" charset="0"/>
              </a:rPr>
              <a:t>Accounting | Tax | Payroll | Advisory</a:t>
            </a:r>
            <a:endParaRPr lang="en-US"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84438675-9C55-9697-5DE5-9E93A7DB10B7}"/>
              </a:ext>
            </a:extLst>
          </p:cNvPr>
          <p:cNvSpPr txBox="1"/>
          <p:nvPr/>
        </p:nvSpPr>
        <p:spPr>
          <a:xfrm>
            <a:off x="4067698" y="6068308"/>
            <a:ext cx="3037840" cy="553998"/>
          </a:xfrm>
          <a:prstGeom prst="rect">
            <a:avLst/>
          </a:prstGeom>
          <a:noFill/>
        </p:spPr>
        <p:txBody>
          <a:bodyPr wrap="square">
            <a:spAutoFit/>
          </a:bodyPr>
          <a:lstStyle/>
          <a:p>
            <a:pPr algn="ctr"/>
            <a:r>
              <a:rPr lang="en-US" sz="1500" kern="100" dirty="0">
                <a:solidFill>
                  <a:srgbClr val="007089"/>
                </a:solidFill>
                <a:latin typeface="Arial" panose="020B0604020202020204" pitchFamily="34" charset="0"/>
                <a:cs typeface="Arial" panose="020B0604020202020204" pitchFamily="34" charset="0"/>
                <a:hlinkClick r:id="rId6"/>
              </a:rPr>
              <a:t>www.vinabookkeeping.com</a:t>
            </a:r>
            <a:endParaRPr lang="en-US" sz="1500" kern="100" dirty="0">
              <a:solidFill>
                <a:srgbClr val="007089"/>
              </a:solidFill>
              <a:latin typeface="Arial" panose="020B0604020202020204" pitchFamily="34" charset="0"/>
              <a:cs typeface="Arial" panose="020B0604020202020204" pitchFamily="34" charset="0"/>
            </a:endParaRPr>
          </a:p>
          <a:p>
            <a:pPr algn="ctr"/>
            <a:endParaRPr lang="en-US" sz="1500" kern="100" dirty="0">
              <a:solidFill>
                <a:srgbClr val="0993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2981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F0A7B-BD12-5775-304A-E4F70E244C0D}"/>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91E767A-F550-9B87-5ED3-A853643A7C58}"/>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2B5F8945-8E5C-52B9-69C8-BDE51A1C39AC}"/>
              </a:ext>
            </a:extLst>
          </p:cNvPr>
          <p:cNvSpPr txBox="1"/>
          <p:nvPr/>
        </p:nvSpPr>
        <p:spPr>
          <a:xfrm>
            <a:off x="1477828" y="273515"/>
            <a:ext cx="10521131" cy="523220"/>
          </a:xfrm>
          <a:prstGeom prst="rect">
            <a:avLst/>
          </a:prstGeom>
          <a:noFill/>
        </p:spPr>
        <p:txBody>
          <a:bodyPr wrap="square">
            <a:spAutoFit/>
          </a:bodyPr>
          <a:lstStyle/>
          <a:p>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tin </a:t>
            </a:r>
            <a:r>
              <a:rPr lang="en-US" sz="2800" b="1" dirty="0" err="1">
                <a:solidFill>
                  <a:srgbClr val="007089"/>
                </a:solidFill>
                <a:latin typeface="Arial" panose="020B0604020202020204" pitchFamily="34" charset="0"/>
                <a:cs typeface="Arial" panose="020B0604020202020204" pitchFamily="34" charset="0"/>
              </a:rPr>
              <a:t>cập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nhật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văn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pháp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luật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tháng</a:t>
            </a:r>
            <a:r>
              <a:rPr lang="en-US" sz="2800" b="1" dirty="0">
                <a:solidFill>
                  <a:srgbClr val="007089"/>
                </a:solidFill>
                <a:latin typeface="Arial" panose="020B0604020202020204" pitchFamily="34" charset="0"/>
                <a:cs typeface="Arial" panose="020B0604020202020204" pitchFamily="34" charset="0"/>
              </a:rPr>
              <a:t> 03/2026</a:t>
            </a:r>
          </a:p>
        </p:txBody>
      </p:sp>
      <p:pic>
        <p:nvPicPr>
          <p:cNvPr id="4" name="Picture 3">
            <a:extLst>
              <a:ext uri="{FF2B5EF4-FFF2-40B4-BE49-F238E27FC236}">
                <a16:creationId xmlns:a16="http://schemas.microsoft.com/office/drawing/2014/main" id="{A1CF6806-A0C2-214E-F9B7-A2F0A5B912A4}"/>
              </a:ext>
            </a:extLst>
          </p:cNvPr>
          <p:cNvPicPr>
            <a:picLocks noChangeAspect="1"/>
          </p:cNvPicPr>
          <p:nvPr/>
        </p:nvPicPr>
        <p:blipFill>
          <a:blip r:embed="rId2"/>
          <a:stretch>
            <a:fillRect/>
          </a:stretch>
        </p:blipFill>
        <p:spPr>
          <a:xfrm>
            <a:off x="1585659" y="872721"/>
            <a:ext cx="1943406" cy="84182"/>
          </a:xfrm>
          <a:prstGeom prst="rect">
            <a:avLst/>
          </a:prstGeom>
        </p:spPr>
      </p:pic>
      <p:sp>
        <p:nvSpPr>
          <p:cNvPr id="7" name="Hexagon 6">
            <a:extLst>
              <a:ext uri="{FF2B5EF4-FFF2-40B4-BE49-F238E27FC236}">
                <a16:creationId xmlns:a16="http://schemas.microsoft.com/office/drawing/2014/main" id="{4CA2B1CE-220C-1A13-EC80-CBD9DD83EE63}"/>
              </a:ext>
            </a:extLst>
          </p:cNvPr>
          <p:cNvSpPr/>
          <p:nvPr/>
        </p:nvSpPr>
        <p:spPr>
          <a:xfrm>
            <a:off x="1477829" y="1073201"/>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5</a:t>
            </a:r>
          </a:p>
        </p:txBody>
      </p:sp>
      <p:sp>
        <p:nvSpPr>
          <p:cNvPr id="8" name="TextBox 7">
            <a:extLst>
              <a:ext uri="{FF2B5EF4-FFF2-40B4-BE49-F238E27FC236}">
                <a16:creationId xmlns:a16="http://schemas.microsoft.com/office/drawing/2014/main" id="{18DAE756-368E-2A12-BFB3-0A4ED2150E72}"/>
              </a:ext>
            </a:extLst>
          </p:cNvPr>
          <p:cNvSpPr txBox="1"/>
          <p:nvPr/>
        </p:nvSpPr>
        <p:spPr>
          <a:xfrm>
            <a:off x="1549118" y="2009720"/>
            <a:ext cx="10378549" cy="4801314"/>
          </a:xfrm>
          <a:prstGeom prst="rect">
            <a:avLst/>
          </a:prstGeom>
          <a:noFill/>
        </p:spPr>
        <p:txBody>
          <a:bodyPr wrap="square" rtlCol="0">
            <a:spAutoFit/>
          </a:bodyPr>
          <a:lstStyle/>
          <a:p>
            <a:pPr marL="742950" lvl="1" indent="-285750" algn="just">
              <a:lnSpc>
                <a:spcPct val="125000"/>
              </a:lnSpc>
              <a:spcAft>
                <a:spcPts val="1200"/>
              </a:spcAft>
              <a:buFont typeface="Arial" panose="020B0604020202020204" pitchFamily="34" charset="0"/>
              <a:buChar char="•"/>
            </a:pPr>
            <a:r>
              <a:rPr lang="vi-VN" dirty="0">
                <a:latin typeface="Arial" panose="020B0604020202020204" pitchFamily="34" charset="0"/>
                <a:cs typeface="Arial" panose="020B0604020202020204" pitchFamily="34" charset="0"/>
              </a:rPr>
              <a:t>Các khoản chi phục vụ hoạt động sản xuất, kinh doanh nhưng chưa tương ứng với doanh thu, bao gồm: Chi phí hủy hàng tồn kho, nguyên vật liệu, tài sản bị hư hỏng; Chi phí giới thiệu/marketing sản phẩm, dịch vụ trước khi phát sinh doanh thu; Chi phí thuê đất, cơ sở hạ tầng trong thời gian chưa đi vào hoạt động; v.v.</a:t>
            </a:r>
            <a:endParaRPr lang="en-US" dirty="0">
              <a:latin typeface="Arial" panose="020B0604020202020204" pitchFamily="34" charset="0"/>
              <a:cs typeface="Arial" panose="020B0604020202020204" pitchFamily="34" charset="0"/>
            </a:endParaRPr>
          </a:p>
          <a:p>
            <a:pPr algn="just">
              <a:lnSpc>
                <a:spcPct val="150000"/>
              </a:lnSpc>
              <a:spcAft>
                <a:spcPts val="1200"/>
              </a:spcAft>
            </a:pPr>
            <a:r>
              <a:rPr lang="vi-VN" b="1" dirty="0">
                <a:latin typeface="Arial" panose="020B0604020202020204" pitchFamily="34" charset="0"/>
                <a:cs typeface="Arial" panose="020B0604020202020204" pitchFamily="34" charset="0"/>
              </a:rPr>
              <a:t>(ii)</a:t>
            </a:r>
            <a:r>
              <a:rPr lang="vi-VN" dirty="0">
                <a:latin typeface="Arial" panose="020B0604020202020204" pitchFamily="34" charset="0"/>
                <a:cs typeface="Arial" panose="020B0604020202020204" pitchFamily="34" charset="0"/>
              </a:rPr>
              <a:t> </a:t>
            </a:r>
            <a:r>
              <a:rPr lang="vi-VN" b="1" dirty="0">
                <a:latin typeface="Arial" panose="020B0604020202020204" pitchFamily="34" charset="0"/>
                <a:cs typeface="Arial" panose="020B0604020202020204" pitchFamily="34" charset="0"/>
              </a:rPr>
              <a:t>Quy định rõ thời điểm xác định doanh thu tính thuế trong một số trường hợp:</a:t>
            </a:r>
            <a:endParaRPr lang="vi-VN" dirty="0">
              <a:latin typeface="Arial" panose="020B0604020202020204" pitchFamily="34" charset="0"/>
              <a:cs typeface="Arial" panose="020B0604020202020204" pitchFamily="34" charset="0"/>
            </a:endParaRPr>
          </a:p>
          <a:p>
            <a:pPr marL="742950" lvl="1" indent="-285750" algn="just">
              <a:spcAft>
                <a:spcPts val="600"/>
              </a:spcAft>
              <a:buFont typeface="Arial" panose="020B0604020202020204" pitchFamily="34" charset="0"/>
              <a:buChar char="•"/>
            </a:pPr>
            <a:r>
              <a:rPr lang="vi-VN" dirty="0">
                <a:latin typeface="Arial" panose="020B0604020202020204" pitchFamily="34" charset="0"/>
                <a:cs typeface="Arial" panose="020B0604020202020204" pitchFamily="34" charset="0"/>
              </a:rPr>
              <a:t>Đối với hàng hóa xuất khẩu: thời điểm xác định doanh thu tính thuế là thời điểm chuyển giao quyền sở hữu theo hợp đồng xuất khẩu;</a:t>
            </a:r>
          </a:p>
          <a:p>
            <a:pPr marL="742950" lvl="1" indent="-285750" algn="just">
              <a:spcAft>
                <a:spcPts val="600"/>
              </a:spcAft>
              <a:buFont typeface="Arial" panose="020B0604020202020204" pitchFamily="34" charset="0"/>
              <a:buChar char="•"/>
            </a:pPr>
            <a:r>
              <a:rPr lang="vi-VN" dirty="0">
                <a:latin typeface="Arial" panose="020B0604020202020204" pitchFamily="34" charset="0"/>
                <a:cs typeface="Arial" panose="020B0604020202020204" pitchFamily="34" charset="0"/>
              </a:rPr>
              <a:t>Đối với hoạt động chuyển nhượng vốn: thời điểm chuyển quyền sở hữu vốn;</a:t>
            </a:r>
          </a:p>
          <a:p>
            <a:pPr marL="742950" lvl="1" indent="-285750" algn="just">
              <a:spcAft>
                <a:spcPts val="600"/>
              </a:spcAft>
              <a:buFont typeface="Arial" panose="020B0604020202020204" pitchFamily="34" charset="0"/>
              <a:buChar char="•"/>
            </a:pPr>
            <a:r>
              <a:rPr lang="vi-VN" dirty="0">
                <a:latin typeface="Arial" panose="020B0604020202020204" pitchFamily="34" charset="0"/>
                <a:cs typeface="Arial" panose="020B0604020202020204" pitchFamily="34" charset="0"/>
              </a:rPr>
              <a:t>Đối với chuyển nhượng chứng khoán, chứng chỉ tiền gửi: thời điểm chuyển nhượng;</a:t>
            </a:r>
          </a:p>
          <a:p>
            <a:pPr marL="742950" lvl="1" indent="-285750" algn="just">
              <a:spcAft>
                <a:spcPts val="600"/>
              </a:spcAft>
              <a:buFont typeface="Arial" panose="020B0604020202020204" pitchFamily="34" charset="0"/>
              <a:buChar char="•"/>
            </a:pPr>
            <a:r>
              <a:rPr lang="vi-VN"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algn="just">
              <a:spcAft>
                <a:spcPts val="600"/>
              </a:spcAft>
            </a:pPr>
            <a:r>
              <a:rPr lang="en-US" b="1" dirty="0">
                <a:latin typeface="Arial" panose="020B0604020202020204" pitchFamily="34" charset="0"/>
                <a:cs typeface="Arial" panose="020B0604020202020204" pitchFamily="34" charset="0"/>
              </a:rPr>
              <a:t>(iii) </a:t>
            </a:r>
            <a:r>
              <a:rPr lang="vi-VN" b="1" dirty="0">
                <a:latin typeface="Arial" panose="020B0604020202020204" pitchFamily="34" charset="0"/>
                <a:cs typeface="Arial" panose="020B0604020202020204" pitchFamily="34" charset="0"/>
              </a:rPr>
              <a:t>Hướng dẫn về thuế TNDN đối với doanh nghiệp nước ngoài kinh doanh tại Việt Nam:</a:t>
            </a:r>
            <a:endParaRPr lang="en-US" b="1" dirty="0">
              <a:latin typeface="Arial" panose="020B0604020202020204" pitchFamily="34" charset="0"/>
              <a:cs typeface="Arial" panose="020B0604020202020204" pitchFamily="34" charset="0"/>
            </a:endParaRPr>
          </a:p>
          <a:p>
            <a:pPr algn="just">
              <a:spcAft>
                <a:spcPts val="600"/>
              </a:spcAft>
            </a:pPr>
            <a:r>
              <a:rPr lang="vi-VN" dirty="0">
                <a:latin typeface="Arial" panose="020B0604020202020204" pitchFamily="34" charset="0"/>
                <a:cs typeface="Arial" panose="020B0604020202020204" pitchFamily="34" charset="0"/>
              </a:rPr>
              <a:t>Thông tư số 20/2026/TT-BTC có hiệu lực thi hành kể </a:t>
            </a:r>
            <a:r>
              <a:rPr lang="vi-VN" b="1" dirty="0">
                <a:latin typeface="Arial" panose="020B0604020202020204" pitchFamily="34" charset="0"/>
                <a:cs typeface="Arial" panose="020B0604020202020204" pitchFamily="34" charset="0"/>
              </a:rPr>
              <a:t>từ ngày 12/03/2026 và áp dụng từ kỳ tính thuế năm 2025.</a:t>
            </a:r>
          </a:p>
        </p:txBody>
      </p:sp>
      <p:sp>
        <p:nvSpPr>
          <p:cNvPr id="9" name="TextBox 8">
            <a:extLst>
              <a:ext uri="{FF2B5EF4-FFF2-40B4-BE49-F238E27FC236}">
                <a16:creationId xmlns:a16="http://schemas.microsoft.com/office/drawing/2014/main" id="{A4B13549-4378-DEA4-E331-02D79298A712}"/>
              </a:ext>
            </a:extLst>
          </p:cNvPr>
          <p:cNvSpPr txBox="1"/>
          <p:nvPr/>
        </p:nvSpPr>
        <p:spPr>
          <a:xfrm>
            <a:off x="2373419" y="952325"/>
            <a:ext cx="9386032" cy="1015663"/>
          </a:xfrm>
          <a:prstGeom prst="rect">
            <a:avLst/>
          </a:prstGeom>
          <a:noFill/>
        </p:spPr>
        <p:txBody>
          <a:bodyPr wrap="square" rtlCol="0">
            <a:spAutoFit/>
          </a:bodyPr>
          <a:lstStyle/>
          <a:p>
            <a:pPr algn="just"/>
            <a:r>
              <a:rPr lang="vi-VN" sz="2000" b="1" dirty="0">
                <a:solidFill>
                  <a:srgbClr val="008080"/>
                </a:solidFill>
                <a:latin typeface="Arial" panose="020B0604020202020204" pitchFamily="34" charset="0"/>
                <a:cs typeface="Arial" panose="020B0604020202020204" pitchFamily="34" charset="0"/>
              </a:rPr>
              <a:t>Thông tư số 20/2026/TT-BTC quy định chi tiết một số điều của Luật Thuế thu nhập doanh nghiệp và Nghị định số 320/2025/NĐ-CP ngày 15/12/2025 của Chính phủ</a:t>
            </a:r>
            <a:endParaRPr lang="vi-VN" sz="2000" b="1" dirty="0">
              <a:solidFill>
                <a:srgbClr val="00708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06319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B45A04-1536-69A7-D987-689149271980}"/>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63B39F5-465A-3076-9343-5BA06A019FE3}"/>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2789E11F-FDEA-19EC-24EC-6DB11EDEA2ED}"/>
              </a:ext>
            </a:extLst>
          </p:cNvPr>
          <p:cNvSpPr txBox="1"/>
          <p:nvPr/>
        </p:nvSpPr>
        <p:spPr>
          <a:xfrm>
            <a:off x="1477828" y="273515"/>
            <a:ext cx="10521131" cy="523220"/>
          </a:xfrm>
          <a:prstGeom prst="rect">
            <a:avLst/>
          </a:prstGeom>
          <a:noFill/>
        </p:spPr>
        <p:txBody>
          <a:bodyPr wrap="square">
            <a:spAutoFit/>
          </a:bodyPr>
          <a:lstStyle/>
          <a:p>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tin </a:t>
            </a:r>
            <a:r>
              <a:rPr lang="en-US" sz="2800" b="1" dirty="0" err="1">
                <a:solidFill>
                  <a:srgbClr val="007089"/>
                </a:solidFill>
                <a:latin typeface="Arial" panose="020B0604020202020204" pitchFamily="34" charset="0"/>
                <a:cs typeface="Arial" panose="020B0604020202020204" pitchFamily="34" charset="0"/>
              </a:rPr>
              <a:t>cập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nhật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văn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pháp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luật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tháng</a:t>
            </a:r>
            <a:r>
              <a:rPr lang="en-US" sz="2800" b="1" dirty="0">
                <a:solidFill>
                  <a:srgbClr val="007089"/>
                </a:solidFill>
                <a:latin typeface="Arial" panose="020B0604020202020204" pitchFamily="34" charset="0"/>
                <a:cs typeface="Arial" panose="020B0604020202020204" pitchFamily="34" charset="0"/>
              </a:rPr>
              <a:t> 03/2026</a:t>
            </a:r>
          </a:p>
        </p:txBody>
      </p:sp>
      <p:pic>
        <p:nvPicPr>
          <p:cNvPr id="4" name="Picture 3">
            <a:extLst>
              <a:ext uri="{FF2B5EF4-FFF2-40B4-BE49-F238E27FC236}">
                <a16:creationId xmlns:a16="http://schemas.microsoft.com/office/drawing/2014/main" id="{34241800-6BC8-0DC8-A784-495B411A3AB9}"/>
              </a:ext>
            </a:extLst>
          </p:cNvPr>
          <p:cNvPicPr>
            <a:picLocks noChangeAspect="1"/>
          </p:cNvPicPr>
          <p:nvPr/>
        </p:nvPicPr>
        <p:blipFill>
          <a:blip r:embed="rId2"/>
          <a:stretch>
            <a:fillRect/>
          </a:stretch>
        </p:blipFill>
        <p:spPr>
          <a:xfrm>
            <a:off x="1585659" y="872721"/>
            <a:ext cx="1943406" cy="84182"/>
          </a:xfrm>
          <a:prstGeom prst="rect">
            <a:avLst/>
          </a:prstGeom>
        </p:spPr>
      </p:pic>
      <p:sp>
        <p:nvSpPr>
          <p:cNvPr id="5" name="TextBox 4">
            <a:extLst>
              <a:ext uri="{FF2B5EF4-FFF2-40B4-BE49-F238E27FC236}">
                <a16:creationId xmlns:a16="http://schemas.microsoft.com/office/drawing/2014/main" id="{53F6ED4F-2BDB-A230-D679-12183F9A4ECE}"/>
              </a:ext>
            </a:extLst>
          </p:cNvPr>
          <p:cNvSpPr txBox="1"/>
          <p:nvPr/>
        </p:nvSpPr>
        <p:spPr>
          <a:xfrm>
            <a:off x="2373419" y="1074854"/>
            <a:ext cx="9386032" cy="400110"/>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G</a:t>
            </a:r>
            <a:r>
              <a:rPr lang="vi-VN" sz="2000" b="1" dirty="0">
                <a:solidFill>
                  <a:srgbClr val="008080"/>
                </a:solidFill>
                <a:latin typeface="Arial" panose="020B0604020202020204" pitchFamily="34" charset="0"/>
                <a:cs typeface="Arial" panose="020B0604020202020204" pitchFamily="34" charset="0"/>
              </a:rPr>
              <a:t>iới thiệu về các điểm mới về thuế TNDN theo Nghị định 320và Thông tư 20</a:t>
            </a:r>
            <a:endParaRPr lang="vi-VN" sz="2000" b="1" dirty="0">
              <a:solidFill>
                <a:srgbClr val="007089"/>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3622AD60-060F-9192-5F45-CA994172B22A}"/>
              </a:ext>
            </a:extLst>
          </p:cNvPr>
          <p:cNvSpPr txBox="1"/>
          <p:nvPr/>
        </p:nvSpPr>
        <p:spPr>
          <a:xfrm>
            <a:off x="2373419" y="1425887"/>
            <a:ext cx="9386032" cy="584775"/>
          </a:xfrm>
          <a:prstGeom prst="rect">
            <a:avLst/>
          </a:prstGeom>
          <a:noFill/>
        </p:spPr>
        <p:txBody>
          <a:bodyPr wrap="square" rtlCol="0">
            <a:spAutoFit/>
          </a:bodyPr>
          <a:lstStyle/>
          <a:p>
            <a:pPr algn="just"/>
            <a:r>
              <a:rPr lang="vi-VN" sz="1600" i="1" dirty="0">
                <a:latin typeface="Arial" panose="020B0604020202020204" pitchFamily="34" charset="0"/>
                <a:cs typeface="Arial" panose="020B0604020202020204" pitchFamily="34" charset="0"/>
              </a:rPr>
              <a:t>Công văn số 720/CST-TN ngày 27/03/2026 của Cục quản lý, giám sát Chính sách thuế, phí và Lệ phí</a:t>
            </a:r>
            <a:r>
              <a:rPr lang="en-US" sz="1600" i="1" dirty="0">
                <a:latin typeface="Arial" panose="020B0604020202020204" pitchFamily="34" charset="0"/>
                <a:cs typeface="Arial" panose="020B0604020202020204" pitchFamily="34" charset="0"/>
              </a:rPr>
              <a:t> – </a:t>
            </a:r>
            <a:r>
              <a:rPr lang="en-US" sz="1600" i="1" dirty="0" err="1">
                <a:latin typeface="Arial" panose="020B0604020202020204" pitchFamily="34" charset="0"/>
                <a:cs typeface="Arial" panose="020B0604020202020204" pitchFamily="34" charset="0"/>
              </a:rPr>
              <a:t>Bộ</a:t>
            </a:r>
            <a:r>
              <a:rPr lang="en-US" sz="1600" i="1" dirty="0">
                <a:latin typeface="Arial" panose="020B0604020202020204" pitchFamily="34" charset="0"/>
                <a:cs typeface="Arial" panose="020B0604020202020204" pitchFamily="34" charset="0"/>
              </a:rPr>
              <a:t> Tài </a:t>
            </a:r>
            <a:r>
              <a:rPr lang="en-US" sz="1600" i="1" dirty="0" err="1">
                <a:latin typeface="Arial" panose="020B0604020202020204" pitchFamily="34" charset="0"/>
                <a:cs typeface="Arial" panose="020B0604020202020204" pitchFamily="34" charset="0"/>
              </a:rPr>
              <a:t>Chính</a:t>
            </a:r>
            <a:endParaRPr lang="vi-VN" sz="1600" i="1" dirty="0">
              <a:latin typeface="Arial" panose="020B0604020202020204" pitchFamily="34" charset="0"/>
              <a:cs typeface="Arial" panose="020B0604020202020204" pitchFamily="34" charset="0"/>
            </a:endParaRPr>
          </a:p>
        </p:txBody>
      </p:sp>
      <p:sp>
        <p:nvSpPr>
          <p:cNvPr id="7" name="Hexagon 6">
            <a:extLst>
              <a:ext uri="{FF2B5EF4-FFF2-40B4-BE49-F238E27FC236}">
                <a16:creationId xmlns:a16="http://schemas.microsoft.com/office/drawing/2014/main" id="{DE7F7C99-36BE-23B2-995C-1820DC325996}"/>
              </a:ext>
            </a:extLst>
          </p:cNvPr>
          <p:cNvSpPr/>
          <p:nvPr/>
        </p:nvSpPr>
        <p:spPr>
          <a:xfrm>
            <a:off x="1477829" y="1073201"/>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6</a:t>
            </a:r>
          </a:p>
        </p:txBody>
      </p:sp>
      <p:sp>
        <p:nvSpPr>
          <p:cNvPr id="9" name="TextBox 8">
            <a:extLst>
              <a:ext uri="{FF2B5EF4-FFF2-40B4-BE49-F238E27FC236}">
                <a16:creationId xmlns:a16="http://schemas.microsoft.com/office/drawing/2014/main" id="{4E199296-4679-1DD8-22CB-3780EFC2A014}"/>
              </a:ext>
            </a:extLst>
          </p:cNvPr>
          <p:cNvSpPr txBox="1"/>
          <p:nvPr/>
        </p:nvSpPr>
        <p:spPr>
          <a:xfrm>
            <a:off x="1477828" y="2116476"/>
            <a:ext cx="10263507" cy="4431983"/>
          </a:xfrm>
          <a:prstGeom prst="rect">
            <a:avLst/>
          </a:prstGeom>
          <a:noFill/>
        </p:spPr>
        <p:txBody>
          <a:bodyPr wrap="square" rtlCol="0">
            <a:spAutoFit/>
          </a:bodyPr>
          <a:lstStyle/>
          <a:p>
            <a:pPr algn="just">
              <a:spcAft>
                <a:spcPts val="600"/>
              </a:spcAft>
            </a:pPr>
            <a:r>
              <a:rPr lang="vi-VN" dirty="0">
                <a:latin typeface="Arial" panose="020B0604020202020204" pitchFamily="34" charset="0"/>
                <a:cs typeface="Arial" panose="020B0604020202020204" pitchFamily="34" charset="0"/>
              </a:rPr>
              <a:t>Ngày 27/03/2026, Cục quản lý, giám sát Chính sách thuế, phí và Lệ phí đã ban hành công văn giới thiệu một số nội dung đáng chú ý của Nghị định số 320/2025/NĐ-CP và Thông tư số 20/2026/TT-BTC</a:t>
            </a:r>
          </a:p>
          <a:p>
            <a:pPr algn="just">
              <a:spcAft>
                <a:spcPts val="600"/>
              </a:spcAft>
            </a:pPr>
            <a:r>
              <a:rPr lang="vi-VN" dirty="0">
                <a:latin typeface="Arial" panose="020B0604020202020204" pitchFamily="34" charset="0"/>
                <a:cs typeface="Arial" panose="020B0604020202020204" pitchFamily="34" charset="0"/>
              </a:rPr>
              <a:t>Trong Công văn, Cục đã hướng dẫn chi tiết các nội dung bổ sung và bãi bỏ liên quan đến thuế TNDN theo Nghị định 320/2025/NĐ-CP và Thông tư 20/2026/TT-BTC, với một số điểm đáng chú ý như:</a:t>
            </a:r>
          </a:p>
          <a:p>
            <a:pPr algn="just">
              <a:spcAft>
                <a:spcPts val="600"/>
              </a:spcAft>
            </a:pPr>
            <a:r>
              <a:rPr lang="en-US" b="1" dirty="0">
                <a:latin typeface="Arial" panose="020B0604020202020204" pitchFamily="34" charset="0"/>
                <a:cs typeface="Arial" panose="020B0604020202020204" pitchFamily="34" charset="0"/>
              </a:rPr>
              <a:t>(</a:t>
            </a:r>
            <a:r>
              <a:rPr lang="en-US" b="1" dirty="0" err="1">
                <a:latin typeface="Arial" panose="020B0604020202020204" pitchFamily="34" charset="0"/>
                <a:cs typeface="Arial" panose="020B0604020202020204" pitchFamily="34" charset="0"/>
              </a:rPr>
              <a:t>i</a:t>
            </a:r>
            <a:r>
              <a:rPr lang="en-US" b="1" dirty="0">
                <a:latin typeface="Arial" panose="020B0604020202020204" pitchFamily="34" charset="0"/>
                <a:cs typeface="Arial" panose="020B0604020202020204" pitchFamily="34" charset="0"/>
              </a:rPr>
              <a:t>)  </a:t>
            </a:r>
            <a:r>
              <a:rPr lang="vi-VN" b="1" dirty="0">
                <a:latin typeface="Arial" panose="020B0604020202020204" pitchFamily="34" charset="0"/>
                <a:cs typeface="Arial" panose="020B0604020202020204" pitchFamily="34" charset="0"/>
              </a:rPr>
              <a:t>Doanh thu tính thuế TNDN là toàn bộ khoản thu mà nhà thầu, nhà thầu phụ nước ngoài nhận được, </a:t>
            </a:r>
            <a:r>
              <a:rPr lang="vi-VN" b="1" u="sng" dirty="0">
                <a:latin typeface="Arial" panose="020B0604020202020204" pitchFamily="34" charset="0"/>
                <a:cs typeface="Arial" panose="020B0604020202020204" pitchFamily="34" charset="0"/>
              </a:rPr>
              <a:t>không trừ</a:t>
            </a:r>
            <a:r>
              <a:rPr lang="vi-VN" b="1" dirty="0">
                <a:latin typeface="Arial" panose="020B0604020202020204" pitchFamily="34" charset="0"/>
                <a:cs typeface="Arial" panose="020B0604020202020204" pitchFamily="34" charset="0"/>
              </a:rPr>
              <a:t> các khoản thuế phải nộp.</a:t>
            </a:r>
            <a:endParaRPr lang="en-US" b="1" dirty="0">
              <a:latin typeface="Arial" panose="020B0604020202020204" pitchFamily="34" charset="0"/>
              <a:cs typeface="Arial" panose="020B0604020202020204" pitchFamily="34" charset="0"/>
            </a:endParaRPr>
          </a:p>
          <a:p>
            <a:pPr algn="just">
              <a:spcAft>
                <a:spcPts val="600"/>
              </a:spcAft>
            </a:pPr>
            <a:r>
              <a:rPr lang="vi-VN" i="1" dirty="0">
                <a:latin typeface="Arial" panose="020B0604020202020204" pitchFamily="34" charset="0"/>
                <a:cs typeface="Arial" panose="020B0604020202020204" pitchFamily="34" charset="0"/>
              </a:rPr>
              <a:t>(Quy định cũ cho phép trừ thuế GTGT khi xác định thu nhập chịu thuế TNDN đối với nhà thầu nước ngoài)</a:t>
            </a:r>
            <a:endParaRPr lang="en-US" i="1" dirty="0">
              <a:latin typeface="Arial" panose="020B0604020202020204" pitchFamily="34" charset="0"/>
              <a:cs typeface="Arial" panose="020B0604020202020204" pitchFamily="34" charset="0"/>
            </a:endParaRPr>
          </a:p>
          <a:p>
            <a:pPr algn="just">
              <a:spcAft>
                <a:spcPts val="600"/>
              </a:spcAft>
            </a:pPr>
            <a:endParaRPr lang="en-US" i="1" dirty="0">
              <a:latin typeface="Arial" panose="020B0604020202020204" pitchFamily="34" charset="0"/>
              <a:cs typeface="Arial" panose="020B0604020202020204" pitchFamily="34" charset="0"/>
            </a:endParaRPr>
          </a:p>
          <a:p>
            <a:pPr algn="just">
              <a:spcAft>
                <a:spcPts val="600"/>
              </a:spcAft>
            </a:pPr>
            <a:r>
              <a:rPr lang="en-US" b="1" dirty="0">
                <a:latin typeface="Arial" panose="020B0604020202020204" pitchFamily="34" charset="0"/>
                <a:cs typeface="Arial" panose="020B0604020202020204" pitchFamily="34" charset="0"/>
              </a:rPr>
              <a:t>(ii)  </a:t>
            </a:r>
            <a:r>
              <a:rPr lang="en-US" b="1" dirty="0" err="1">
                <a:latin typeface="Arial" panose="020B0604020202020204" pitchFamily="34" charset="0"/>
                <a:cs typeface="Arial" panose="020B0604020202020204" pitchFamily="34" charset="0"/>
              </a:rPr>
              <a:t>Thời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điểm</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xác</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định</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doanh</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thu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tính</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thuế</a:t>
            </a:r>
            <a:r>
              <a:rPr lang="en-US" b="1" dirty="0">
                <a:latin typeface="Arial" panose="020B0604020202020204" pitchFamily="34" charset="0"/>
                <a:cs typeface="Arial" panose="020B0604020202020204" pitchFamily="34" charset="0"/>
              </a:rPr>
              <a:t> TNDN </a:t>
            </a:r>
            <a:r>
              <a:rPr lang="en-US" b="1" dirty="0" err="1">
                <a:latin typeface="Arial" panose="020B0604020202020204" pitchFamily="34" charset="0"/>
                <a:cs typeface="Arial" panose="020B0604020202020204" pitchFamily="34" charset="0"/>
              </a:rPr>
              <a:t>đối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với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hàng</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hóa</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xuất</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khẩu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là</a:t>
            </a:r>
            <a:r>
              <a:rPr lang="en-US" b="1" dirty="0">
                <a:latin typeface="Arial" panose="020B0604020202020204" pitchFamily="34" charset="0"/>
                <a:cs typeface="Arial" panose="020B0604020202020204" pitchFamily="34" charset="0"/>
              </a:rPr>
              <a:t> </a:t>
            </a:r>
            <a:r>
              <a:rPr lang="en-US" b="1" u="sng" dirty="0" err="1">
                <a:latin typeface="Arial" panose="020B0604020202020204" pitchFamily="34" charset="0"/>
                <a:cs typeface="Arial" panose="020B0604020202020204" pitchFamily="34" charset="0"/>
              </a:rPr>
              <a:t>thời</a:t>
            </a:r>
            <a:r>
              <a:rPr lang="en-US" b="1" u="sng" dirty="0">
                <a:latin typeface="Arial" panose="020B0604020202020204" pitchFamily="34" charset="0"/>
                <a:cs typeface="Arial" panose="020B0604020202020204" pitchFamily="34" charset="0"/>
              </a:rPr>
              <a:t> </a:t>
            </a:r>
            <a:r>
              <a:rPr lang="en-US" b="1" u="sng" dirty="0" err="1">
                <a:latin typeface="Arial" panose="020B0604020202020204" pitchFamily="34" charset="0"/>
                <a:cs typeface="Arial" panose="020B0604020202020204" pitchFamily="34" charset="0"/>
              </a:rPr>
              <a:t>điểm</a:t>
            </a:r>
            <a:r>
              <a:rPr lang="en-US" b="1" u="sng" dirty="0">
                <a:latin typeface="Arial" panose="020B0604020202020204" pitchFamily="34" charset="0"/>
                <a:cs typeface="Arial" panose="020B0604020202020204" pitchFamily="34" charset="0"/>
              </a:rPr>
              <a:t> </a:t>
            </a:r>
            <a:r>
              <a:rPr lang="en-US" b="1" u="sng" dirty="0" err="1">
                <a:latin typeface="Arial" panose="020B0604020202020204" pitchFamily="34" charset="0"/>
                <a:cs typeface="Arial" panose="020B0604020202020204" pitchFamily="34" charset="0"/>
              </a:rPr>
              <a:t>chuyển</a:t>
            </a:r>
            <a:r>
              <a:rPr lang="en-US" b="1" u="sng" dirty="0">
                <a:latin typeface="Arial" panose="020B0604020202020204" pitchFamily="34" charset="0"/>
                <a:cs typeface="Arial" panose="020B0604020202020204" pitchFamily="34" charset="0"/>
              </a:rPr>
              <a:t> </a:t>
            </a:r>
            <a:r>
              <a:rPr lang="en-US" b="1" u="sng" dirty="0" err="1">
                <a:latin typeface="Arial" panose="020B0604020202020204" pitchFamily="34" charset="0"/>
                <a:cs typeface="Arial" panose="020B0604020202020204" pitchFamily="34" charset="0"/>
              </a:rPr>
              <a:t>giao</a:t>
            </a:r>
            <a:r>
              <a:rPr lang="en-US" b="1" u="sng" dirty="0">
                <a:latin typeface="Arial" panose="020B0604020202020204" pitchFamily="34" charset="0"/>
                <a:cs typeface="Arial" panose="020B0604020202020204" pitchFamily="34" charset="0"/>
              </a:rPr>
              <a:t> </a:t>
            </a:r>
            <a:r>
              <a:rPr lang="en-US" b="1" u="sng" dirty="0" err="1">
                <a:latin typeface="Arial" panose="020B0604020202020204" pitchFamily="34" charset="0"/>
                <a:cs typeface="Arial" panose="020B0604020202020204" pitchFamily="34" charset="0"/>
              </a:rPr>
              <a:t>quyền</a:t>
            </a:r>
            <a:r>
              <a:rPr lang="en-US" b="1" u="sng" dirty="0">
                <a:latin typeface="Arial" panose="020B0604020202020204" pitchFamily="34" charset="0"/>
                <a:cs typeface="Arial" panose="020B0604020202020204" pitchFamily="34" charset="0"/>
              </a:rPr>
              <a:t> </a:t>
            </a:r>
            <a:r>
              <a:rPr lang="en-US" b="1" u="sng" dirty="0" err="1">
                <a:latin typeface="Arial" panose="020B0604020202020204" pitchFamily="34" charset="0"/>
                <a:cs typeface="Arial" panose="020B0604020202020204" pitchFamily="34" charset="0"/>
              </a:rPr>
              <a:t>sở</a:t>
            </a:r>
            <a:r>
              <a:rPr lang="en-US" b="1" u="sng" dirty="0">
                <a:latin typeface="Arial" panose="020B0604020202020204" pitchFamily="34" charset="0"/>
                <a:cs typeface="Arial" panose="020B0604020202020204" pitchFamily="34" charset="0"/>
              </a:rPr>
              <a:t> </a:t>
            </a:r>
            <a:r>
              <a:rPr lang="en-US" b="1" u="sng" dirty="0" err="1">
                <a:latin typeface="Arial" panose="020B0604020202020204" pitchFamily="34" charset="0"/>
                <a:cs typeface="Arial" panose="020B0604020202020204" pitchFamily="34" charset="0"/>
              </a:rPr>
              <a:t>hữu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theo</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hợp</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đồng</a:t>
            </a:r>
            <a:r>
              <a:rPr lang="en-US" b="1" dirty="0">
                <a:latin typeface="Arial" panose="020B0604020202020204" pitchFamily="34" charset="0"/>
                <a:cs typeface="Arial" panose="020B0604020202020204" pitchFamily="34" charset="0"/>
              </a:rPr>
              <a:t>.</a:t>
            </a:r>
          </a:p>
          <a:p>
            <a:pPr algn="just">
              <a:spcAft>
                <a:spcPts val="600"/>
              </a:spcAft>
            </a:pPr>
            <a:r>
              <a:rPr lang="vi-VN" i="1" dirty="0">
                <a:latin typeface="Arial" panose="020B0604020202020204" pitchFamily="34" charset="0"/>
                <a:cs typeface="Arial" panose="020B0604020202020204" pitchFamily="34" charset="0"/>
              </a:rPr>
              <a:t>(Quy định cũ hướng dẫn căn cứ theo thời điểm hoàn tất thủ tục hải quan)</a:t>
            </a:r>
            <a:endParaRPr lang="vi-V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7980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48B2C-BCF2-203A-DFF0-2502DF1E958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A94E153-DA43-0149-DFF7-78451C11ED0F}"/>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88D4A41D-CF97-CE5A-7D1D-9854BEA915DC}"/>
              </a:ext>
            </a:extLst>
          </p:cNvPr>
          <p:cNvSpPr txBox="1"/>
          <p:nvPr/>
        </p:nvSpPr>
        <p:spPr>
          <a:xfrm>
            <a:off x="1477828" y="273515"/>
            <a:ext cx="10521131" cy="523220"/>
          </a:xfrm>
          <a:prstGeom prst="rect">
            <a:avLst/>
          </a:prstGeom>
          <a:noFill/>
        </p:spPr>
        <p:txBody>
          <a:bodyPr wrap="square">
            <a:spAutoFit/>
          </a:bodyPr>
          <a:lstStyle/>
          <a:p>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tin </a:t>
            </a:r>
            <a:r>
              <a:rPr lang="en-US" sz="2800" b="1" dirty="0" err="1">
                <a:solidFill>
                  <a:srgbClr val="007089"/>
                </a:solidFill>
                <a:latin typeface="Arial" panose="020B0604020202020204" pitchFamily="34" charset="0"/>
                <a:cs typeface="Arial" panose="020B0604020202020204" pitchFamily="34" charset="0"/>
              </a:rPr>
              <a:t>cập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nhật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văn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pháp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luật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tháng</a:t>
            </a:r>
            <a:r>
              <a:rPr lang="en-US" sz="2800" b="1" dirty="0">
                <a:solidFill>
                  <a:srgbClr val="007089"/>
                </a:solidFill>
                <a:latin typeface="Arial" panose="020B0604020202020204" pitchFamily="34" charset="0"/>
                <a:cs typeface="Arial" panose="020B0604020202020204" pitchFamily="34" charset="0"/>
              </a:rPr>
              <a:t> 03/2026</a:t>
            </a:r>
          </a:p>
        </p:txBody>
      </p:sp>
      <p:pic>
        <p:nvPicPr>
          <p:cNvPr id="4" name="Picture 3">
            <a:extLst>
              <a:ext uri="{FF2B5EF4-FFF2-40B4-BE49-F238E27FC236}">
                <a16:creationId xmlns:a16="http://schemas.microsoft.com/office/drawing/2014/main" id="{BBCD6558-43A3-956D-8702-931010034727}"/>
              </a:ext>
            </a:extLst>
          </p:cNvPr>
          <p:cNvPicPr>
            <a:picLocks noChangeAspect="1"/>
          </p:cNvPicPr>
          <p:nvPr/>
        </p:nvPicPr>
        <p:blipFill>
          <a:blip r:embed="rId2"/>
          <a:stretch>
            <a:fillRect/>
          </a:stretch>
        </p:blipFill>
        <p:spPr>
          <a:xfrm>
            <a:off x="1585659" y="872721"/>
            <a:ext cx="1943406" cy="84182"/>
          </a:xfrm>
          <a:prstGeom prst="rect">
            <a:avLst/>
          </a:prstGeom>
        </p:spPr>
      </p:pic>
      <p:sp>
        <p:nvSpPr>
          <p:cNvPr id="9" name="TextBox 8">
            <a:extLst>
              <a:ext uri="{FF2B5EF4-FFF2-40B4-BE49-F238E27FC236}">
                <a16:creationId xmlns:a16="http://schemas.microsoft.com/office/drawing/2014/main" id="{206C0F74-5D22-1701-E81F-E4A4DE06E717}"/>
              </a:ext>
            </a:extLst>
          </p:cNvPr>
          <p:cNvSpPr txBox="1"/>
          <p:nvPr/>
        </p:nvSpPr>
        <p:spPr>
          <a:xfrm>
            <a:off x="1477828" y="2116476"/>
            <a:ext cx="10263507" cy="4062651"/>
          </a:xfrm>
          <a:prstGeom prst="rect">
            <a:avLst/>
          </a:prstGeom>
          <a:noFill/>
        </p:spPr>
        <p:txBody>
          <a:bodyPr wrap="square" rtlCol="0">
            <a:spAutoFit/>
          </a:bodyPr>
          <a:lstStyle/>
          <a:p>
            <a:pPr algn="just">
              <a:spcAft>
                <a:spcPts val="1200"/>
              </a:spcAft>
            </a:pPr>
            <a:r>
              <a:rPr lang="vi-VN" b="1" dirty="0">
                <a:latin typeface="Arial" panose="020B0604020202020204" pitchFamily="34" charset="0"/>
                <a:cs typeface="Arial" panose="020B0604020202020204" pitchFamily="34" charset="0"/>
              </a:rPr>
              <a:t>(iii) Điều chỉnh mức và phạm vi áp dụng chứng từ thanh toán không dùng tiền mặt đối với hàng hóa, dịch vụ mua vào và các khoản chi khác có giá trị từ 5 triệu đồng/lần trở lên.</a:t>
            </a:r>
            <a:endParaRPr lang="vi-VN" dirty="0">
              <a:latin typeface="Arial" panose="020B0604020202020204" pitchFamily="34" charset="0"/>
              <a:cs typeface="Arial" panose="020B0604020202020204" pitchFamily="34" charset="0"/>
            </a:endParaRPr>
          </a:p>
          <a:p>
            <a:pPr algn="just">
              <a:spcAft>
                <a:spcPts val="1200"/>
              </a:spcAft>
            </a:pPr>
            <a:r>
              <a:rPr lang="vi-VN" i="1" dirty="0">
                <a:latin typeface="Arial" panose="020B0604020202020204" pitchFamily="34" charset="0"/>
                <a:cs typeface="Arial" panose="020B0604020202020204" pitchFamily="34" charset="0"/>
              </a:rPr>
              <a:t>(Quy định cũ chỉ yêu cầu đối với hóa đơn mua vào từ 20 triệu đồng trở lên)</a:t>
            </a:r>
            <a:endParaRPr lang="en-US" i="1" dirty="0">
              <a:latin typeface="Arial" panose="020B0604020202020204" pitchFamily="34" charset="0"/>
              <a:cs typeface="Arial" panose="020B0604020202020204" pitchFamily="34" charset="0"/>
            </a:endParaRPr>
          </a:p>
          <a:p>
            <a:pPr algn="just">
              <a:spcAft>
                <a:spcPts val="1200"/>
              </a:spcAft>
            </a:pPr>
            <a:endParaRPr lang="vi-VN" dirty="0">
              <a:latin typeface="Arial" panose="020B0604020202020204" pitchFamily="34" charset="0"/>
              <a:cs typeface="Arial" panose="020B0604020202020204" pitchFamily="34" charset="0"/>
            </a:endParaRPr>
          </a:p>
          <a:p>
            <a:pPr algn="just">
              <a:spcAft>
                <a:spcPts val="1200"/>
              </a:spcAft>
            </a:pPr>
            <a:r>
              <a:rPr lang="vi-VN" b="1" dirty="0">
                <a:latin typeface="Arial" panose="020B0604020202020204" pitchFamily="34" charset="0"/>
                <a:cs typeface="Arial" panose="020B0604020202020204" pitchFamily="34" charset="0"/>
              </a:rPr>
              <a:t>(iv) Bổ sung quy định áp dụng chứng từ thanh toán không dùng tiền mặt khi doanh nghiệp ủy quyền cho người lao động mua hàng hóa, dịch vụ từ 5 triệu đồng/lần trở lên.</a:t>
            </a:r>
            <a:endParaRPr lang="en-US" b="1" dirty="0">
              <a:latin typeface="Arial" panose="020B0604020202020204" pitchFamily="34" charset="0"/>
              <a:cs typeface="Arial" panose="020B0604020202020204" pitchFamily="34" charset="0"/>
            </a:endParaRPr>
          </a:p>
          <a:p>
            <a:pPr algn="just">
              <a:spcAft>
                <a:spcPts val="1200"/>
              </a:spcAft>
            </a:pPr>
            <a:endParaRPr lang="vi-VN" dirty="0">
              <a:latin typeface="Arial" panose="020B0604020202020204" pitchFamily="34" charset="0"/>
              <a:cs typeface="Arial" panose="020B0604020202020204" pitchFamily="34" charset="0"/>
            </a:endParaRPr>
          </a:p>
          <a:p>
            <a:pPr algn="just">
              <a:spcAft>
                <a:spcPts val="1200"/>
              </a:spcAft>
            </a:pPr>
            <a:r>
              <a:rPr lang="vi-VN" b="1" dirty="0">
                <a:latin typeface="Arial" panose="020B0604020202020204" pitchFamily="34" charset="0"/>
                <a:cs typeface="Arial" panose="020B0604020202020204" pitchFamily="34" charset="0"/>
              </a:rPr>
              <a:t>(v) Bãi bỏ quy định gộp kỳ tính thuế năm đầu hoặc năm cuối có thời gian dưới 03 tháng với kỳ tính thuế liền kề, và chuyển nội dung này sang điều chỉnh theo pháp luật về quản lý thuế.</a:t>
            </a:r>
            <a:endParaRPr lang="vi-VN" dirty="0">
              <a:latin typeface="Arial" panose="020B0604020202020204" pitchFamily="34" charset="0"/>
              <a:cs typeface="Arial" panose="020B0604020202020204" pitchFamily="34" charset="0"/>
            </a:endParaRPr>
          </a:p>
          <a:p>
            <a:pPr algn="just">
              <a:spcAft>
                <a:spcPts val="1200"/>
              </a:spcAft>
            </a:pPr>
            <a:r>
              <a:rPr lang="vi-VN" dirty="0">
                <a:latin typeface="Arial" panose="020B0604020202020204" pitchFamily="34" charset="0"/>
                <a:cs typeface="Arial" panose="020B0604020202020204" pitchFamily="34" charset="0"/>
              </a:rPr>
              <a:t>Công văn đồng thời hướng dẫn một số nội dung mới. Vui lòng tham khảo chi tiết công văn để biết thêm thông tin.</a:t>
            </a:r>
          </a:p>
        </p:txBody>
      </p:sp>
      <p:sp>
        <p:nvSpPr>
          <p:cNvPr id="11" name="Hexagon 10">
            <a:extLst>
              <a:ext uri="{FF2B5EF4-FFF2-40B4-BE49-F238E27FC236}">
                <a16:creationId xmlns:a16="http://schemas.microsoft.com/office/drawing/2014/main" id="{0B0BB0E0-FA78-AC0E-4F1A-AF0FB96C9350}"/>
              </a:ext>
            </a:extLst>
          </p:cNvPr>
          <p:cNvSpPr/>
          <p:nvPr/>
        </p:nvSpPr>
        <p:spPr>
          <a:xfrm>
            <a:off x="1477829" y="1073201"/>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6</a:t>
            </a:r>
          </a:p>
        </p:txBody>
      </p:sp>
      <p:sp>
        <p:nvSpPr>
          <p:cNvPr id="5" name="TextBox 4">
            <a:extLst>
              <a:ext uri="{FF2B5EF4-FFF2-40B4-BE49-F238E27FC236}">
                <a16:creationId xmlns:a16="http://schemas.microsoft.com/office/drawing/2014/main" id="{70778177-B3F7-974A-F684-0D953145622E}"/>
              </a:ext>
            </a:extLst>
          </p:cNvPr>
          <p:cNvSpPr txBox="1"/>
          <p:nvPr/>
        </p:nvSpPr>
        <p:spPr>
          <a:xfrm>
            <a:off x="2373419" y="1074854"/>
            <a:ext cx="9386032" cy="400110"/>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G</a:t>
            </a:r>
            <a:r>
              <a:rPr lang="vi-VN" sz="2000" b="1" dirty="0">
                <a:solidFill>
                  <a:srgbClr val="008080"/>
                </a:solidFill>
                <a:latin typeface="Arial" panose="020B0604020202020204" pitchFamily="34" charset="0"/>
                <a:cs typeface="Arial" panose="020B0604020202020204" pitchFamily="34" charset="0"/>
              </a:rPr>
              <a:t>iới thiệu về các điểm mới về thuế TNDN theo Nghị định 320và Thông tư 20</a:t>
            </a:r>
            <a:endParaRPr lang="vi-VN" sz="2000" b="1" dirty="0">
              <a:solidFill>
                <a:srgbClr val="007089"/>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DC56D28D-CA29-2033-FDF5-F167B36734A2}"/>
              </a:ext>
            </a:extLst>
          </p:cNvPr>
          <p:cNvSpPr txBox="1"/>
          <p:nvPr/>
        </p:nvSpPr>
        <p:spPr>
          <a:xfrm>
            <a:off x="2373419" y="1425887"/>
            <a:ext cx="9386032" cy="584775"/>
          </a:xfrm>
          <a:prstGeom prst="rect">
            <a:avLst/>
          </a:prstGeom>
          <a:noFill/>
        </p:spPr>
        <p:txBody>
          <a:bodyPr wrap="square" rtlCol="0">
            <a:spAutoFit/>
          </a:bodyPr>
          <a:lstStyle/>
          <a:p>
            <a:pPr algn="just"/>
            <a:r>
              <a:rPr lang="vi-VN" sz="1600" i="1" dirty="0">
                <a:latin typeface="Arial" panose="020B0604020202020204" pitchFamily="34" charset="0"/>
                <a:cs typeface="Arial" panose="020B0604020202020204" pitchFamily="34" charset="0"/>
              </a:rPr>
              <a:t>Công văn số 720/CST-TN ngày 27/03/2026 của Cục quản lý, giám sát Chính sách thuế, phí và Lệ phí</a:t>
            </a:r>
            <a:r>
              <a:rPr lang="en-US" sz="1600" i="1" dirty="0">
                <a:latin typeface="Arial" panose="020B0604020202020204" pitchFamily="34" charset="0"/>
                <a:cs typeface="Arial" panose="020B0604020202020204" pitchFamily="34" charset="0"/>
              </a:rPr>
              <a:t> – </a:t>
            </a:r>
            <a:r>
              <a:rPr lang="en-US" sz="1600" i="1" dirty="0" err="1">
                <a:latin typeface="Arial" panose="020B0604020202020204" pitchFamily="34" charset="0"/>
                <a:cs typeface="Arial" panose="020B0604020202020204" pitchFamily="34" charset="0"/>
              </a:rPr>
              <a:t>Bộ</a:t>
            </a:r>
            <a:r>
              <a:rPr lang="en-US" sz="1600" i="1" dirty="0">
                <a:latin typeface="Arial" panose="020B0604020202020204" pitchFamily="34" charset="0"/>
                <a:cs typeface="Arial" panose="020B0604020202020204" pitchFamily="34" charset="0"/>
              </a:rPr>
              <a:t> Tài </a:t>
            </a:r>
            <a:r>
              <a:rPr lang="en-US" sz="1600" i="1" dirty="0" err="1">
                <a:latin typeface="Arial" panose="020B0604020202020204" pitchFamily="34" charset="0"/>
                <a:cs typeface="Arial" panose="020B0604020202020204" pitchFamily="34" charset="0"/>
              </a:rPr>
              <a:t>Chính</a:t>
            </a:r>
            <a:endParaRPr lang="vi-VN" sz="16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4106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47470E8-5A86-E06A-0B8C-495C545EC88E}"/>
              </a:ext>
            </a:extLst>
          </p:cNvPr>
          <p:cNvSpPr/>
          <p:nvPr/>
        </p:nvSpPr>
        <p:spPr>
          <a:xfrm>
            <a:off x="10800080" y="0"/>
            <a:ext cx="1391920" cy="6858000"/>
          </a:xfrm>
          <a:prstGeom prst="rect">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VnArial" panose="020B7200000000000000" pitchFamily="34" charset="0"/>
            </a:endParaRPr>
          </a:p>
        </p:txBody>
      </p:sp>
      <p:pic>
        <p:nvPicPr>
          <p:cNvPr id="4" name="Picture 3">
            <a:extLst>
              <a:ext uri="{FF2B5EF4-FFF2-40B4-BE49-F238E27FC236}">
                <a16:creationId xmlns:a16="http://schemas.microsoft.com/office/drawing/2014/main" id="{A8C91369-DA62-4ED4-5FE2-CDBA59DB7046}"/>
              </a:ext>
            </a:extLst>
          </p:cNvPr>
          <p:cNvPicPr>
            <a:picLocks noChangeAspect="1"/>
          </p:cNvPicPr>
          <p:nvPr/>
        </p:nvPicPr>
        <p:blipFill rotWithShape="1">
          <a:blip r:embed="rId2"/>
          <a:srcRect l="17763" t="-512" r="17420" b="512"/>
          <a:stretch/>
        </p:blipFill>
        <p:spPr>
          <a:xfrm>
            <a:off x="9872105" y="2341365"/>
            <a:ext cx="1938754" cy="1996955"/>
          </a:xfrm>
          <a:prstGeom prst="ellipse">
            <a:avLst/>
          </a:prstGeom>
        </p:spPr>
      </p:pic>
      <p:pic>
        <p:nvPicPr>
          <p:cNvPr id="7" name="Picture 6">
            <a:extLst>
              <a:ext uri="{FF2B5EF4-FFF2-40B4-BE49-F238E27FC236}">
                <a16:creationId xmlns:a16="http://schemas.microsoft.com/office/drawing/2014/main" id="{771A5A46-D78D-4AFC-F55A-C39A9705F743}"/>
              </a:ext>
            </a:extLst>
          </p:cNvPr>
          <p:cNvPicPr>
            <a:picLocks noChangeAspect="1"/>
          </p:cNvPicPr>
          <p:nvPr/>
        </p:nvPicPr>
        <p:blipFill>
          <a:blip r:embed="rId3"/>
          <a:stretch>
            <a:fillRect/>
          </a:stretch>
        </p:blipFill>
        <p:spPr>
          <a:xfrm>
            <a:off x="9724178" y="2177347"/>
            <a:ext cx="2354013" cy="2354013"/>
          </a:xfrm>
          <a:prstGeom prst="rect">
            <a:avLst/>
          </a:prstGeom>
        </p:spPr>
      </p:pic>
      <p:sp>
        <p:nvSpPr>
          <p:cNvPr id="3" name="TextBox 2">
            <a:extLst>
              <a:ext uri="{FF2B5EF4-FFF2-40B4-BE49-F238E27FC236}">
                <a16:creationId xmlns:a16="http://schemas.microsoft.com/office/drawing/2014/main" id="{90524170-9DE9-2B2E-651C-FA8D34638E74}"/>
              </a:ext>
            </a:extLst>
          </p:cNvPr>
          <p:cNvSpPr txBox="1"/>
          <p:nvPr/>
        </p:nvSpPr>
        <p:spPr>
          <a:xfrm>
            <a:off x="786037" y="527969"/>
            <a:ext cx="7033774" cy="538609"/>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Danh </a:t>
            </a:r>
            <a:r>
              <a:rPr lang="en-US" sz="2800" b="1" dirty="0" err="1">
                <a:solidFill>
                  <a:srgbClr val="007089"/>
                </a:solidFill>
                <a:latin typeface="Arial" panose="020B0604020202020204" pitchFamily="34" charset="0"/>
                <a:cs typeface="Arial" panose="020B0604020202020204" pitchFamily="34" charset="0"/>
              </a:rPr>
              <a:t>mục</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từ</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viết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tắt</a:t>
            </a:r>
            <a:endParaRPr lang="en-US" sz="2800" b="1" dirty="0">
              <a:solidFill>
                <a:srgbClr val="007089"/>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1AB8C0DD-158B-CF52-12FB-5CDB877383AF}"/>
              </a:ext>
            </a:extLst>
          </p:cNvPr>
          <p:cNvPicPr>
            <a:picLocks noChangeAspect="1"/>
          </p:cNvPicPr>
          <p:nvPr/>
        </p:nvPicPr>
        <p:blipFill>
          <a:blip r:embed="rId4"/>
          <a:stretch>
            <a:fillRect/>
          </a:stretch>
        </p:blipFill>
        <p:spPr>
          <a:xfrm>
            <a:off x="915099" y="1202192"/>
            <a:ext cx="1842650" cy="109186"/>
          </a:xfrm>
          <a:prstGeom prst="rect">
            <a:avLst/>
          </a:prstGeom>
        </p:spPr>
      </p:pic>
      <p:graphicFrame>
        <p:nvGraphicFramePr>
          <p:cNvPr id="8" name="Table 7">
            <a:extLst>
              <a:ext uri="{FF2B5EF4-FFF2-40B4-BE49-F238E27FC236}">
                <a16:creationId xmlns:a16="http://schemas.microsoft.com/office/drawing/2014/main" id="{89AC5666-7ACE-8CE5-EB38-65CE65644F75}"/>
              </a:ext>
            </a:extLst>
          </p:cNvPr>
          <p:cNvGraphicFramePr>
            <a:graphicFrameLocks noGrp="1"/>
          </p:cNvGraphicFramePr>
          <p:nvPr>
            <p:extLst>
              <p:ext uri="{D42A27DB-BD31-4B8C-83A1-F6EECF244321}">
                <p14:modId xmlns:p14="http://schemas.microsoft.com/office/powerpoint/2010/main" val="2477507025"/>
              </p:ext>
            </p:extLst>
          </p:nvPr>
        </p:nvGraphicFramePr>
        <p:xfrm>
          <a:off x="381140" y="1586501"/>
          <a:ext cx="9343039" cy="4988959"/>
        </p:xfrm>
        <a:graphic>
          <a:graphicData uri="http://schemas.openxmlformats.org/drawingml/2006/table">
            <a:tbl>
              <a:tblPr>
                <a:tableStyleId>{F5AB1C69-6EDB-4FF4-983F-18BD219EF322}</a:tableStyleId>
              </a:tblPr>
              <a:tblGrid>
                <a:gridCol w="1097962">
                  <a:extLst>
                    <a:ext uri="{9D8B030D-6E8A-4147-A177-3AD203B41FA5}">
                      <a16:colId xmlns:a16="http://schemas.microsoft.com/office/drawing/2014/main" val="1566861574"/>
                    </a:ext>
                  </a:extLst>
                </a:gridCol>
                <a:gridCol w="3169590">
                  <a:extLst>
                    <a:ext uri="{9D8B030D-6E8A-4147-A177-3AD203B41FA5}">
                      <a16:colId xmlns:a16="http://schemas.microsoft.com/office/drawing/2014/main" val="2751537810"/>
                    </a:ext>
                  </a:extLst>
                </a:gridCol>
                <a:gridCol w="1139395">
                  <a:extLst>
                    <a:ext uri="{9D8B030D-6E8A-4147-A177-3AD203B41FA5}">
                      <a16:colId xmlns:a16="http://schemas.microsoft.com/office/drawing/2014/main" val="2917361952"/>
                    </a:ext>
                  </a:extLst>
                </a:gridCol>
                <a:gridCol w="3936092">
                  <a:extLst>
                    <a:ext uri="{9D8B030D-6E8A-4147-A177-3AD203B41FA5}">
                      <a16:colId xmlns:a16="http://schemas.microsoft.com/office/drawing/2014/main" val="4261071186"/>
                    </a:ext>
                  </a:extLst>
                </a:gridCol>
              </a:tblGrid>
              <a:tr h="422611">
                <a:tc>
                  <a:txBody>
                    <a:bodyPr/>
                    <a:lstStyle/>
                    <a:p>
                      <a:pPr algn="just" fontAlgn="ctr"/>
                      <a:r>
                        <a:rPr lang="fr-FR" sz="1600" b="1" u="none" strike="noStrike" dirty="0">
                          <a:solidFill>
                            <a:schemeClr val="tx1"/>
                          </a:solidFill>
                          <a:effectLst/>
                          <a:latin typeface="Arial" panose="020B0604020202020204" pitchFamily="34" charset="0"/>
                          <a:cs typeface="Arial" panose="020B0604020202020204" pitchFamily="34" charset="0"/>
                        </a:rPr>
                        <a:t>TNDN</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fr-FR" sz="1600" u="none" strike="noStrike" dirty="0" err="1">
                          <a:solidFill>
                            <a:schemeClr val="tx1"/>
                          </a:solidFill>
                          <a:effectLst/>
                          <a:latin typeface="Arial" panose="020B0604020202020204" pitchFamily="34" charset="0"/>
                          <a:cs typeface="Arial" panose="020B0604020202020204" pitchFamily="34" charset="0"/>
                        </a:rPr>
                        <a:t>Thuế</a:t>
                      </a:r>
                      <a:r>
                        <a:rPr lang="fr-FR" sz="1600" u="none" strike="noStrike" dirty="0">
                          <a:solidFill>
                            <a:schemeClr val="tx1"/>
                          </a:solidFill>
                          <a:effectLst/>
                          <a:latin typeface="Arial" panose="020B0604020202020204" pitchFamily="34" charset="0"/>
                          <a:cs typeface="Arial" panose="020B0604020202020204" pitchFamily="34" charset="0"/>
                        </a:rPr>
                        <a:t> thu </a:t>
                      </a:r>
                      <a:r>
                        <a:rPr lang="fr-FR" sz="1600" u="none" strike="noStrike" dirty="0" err="1">
                          <a:solidFill>
                            <a:schemeClr val="tx1"/>
                          </a:solidFill>
                          <a:effectLst/>
                          <a:latin typeface="Arial" panose="020B0604020202020204" pitchFamily="34" charset="0"/>
                          <a:cs typeface="Arial" panose="020B0604020202020204" pitchFamily="34" charset="0"/>
                        </a:rPr>
                        <a:t>nhập</a:t>
                      </a:r>
                      <a:r>
                        <a:rPr lang="fr-FR" sz="1600" u="none" strike="noStrike" dirty="0">
                          <a:solidFill>
                            <a:schemeClr val="tx1"/>
                          </a:solidFill>
                          <a:effectLst/>
                          <a:latin typeface="Arial" panose="020B0604020202020204" pitchFamily="34" charset="0"/>
                          <a:cs typeface="Arial" panose="020B0604020202020204" pitchFamily="34" charset="0"/>
                        </a:rPr>
                        <a:t> </a:t>
                      </a:r>
                      <a:r>
                        <a:rPr lang="fr-FR" sz="1600" u="none" strike="noStrike" dirty="0" err="1">
                          <a:solidFill>
                            <a:schemeClr val="tx1"/>
                          </a:solidFill>
                          <a:effectLst/>
                          <a:latin typeface="Arial" panose="020B0604020202020204" pitchFamily="34" charset="0"/>
                          <a:cs typeface="Arial" panose="020B0604020202020204" pitchFamily="34" charset="0"/>
                        </a:rPr>
                        <a:t>doanh</a:t>
                      </a:r>
                      <a:r>
                        <a:rPr lang="fr-FR" sz="1600" u="none" strike="noStrike" dirty="0">
                          <a:solidFill>
                            <a:schemeClr val="tx1"/>
                          </a:solidFill>
                          <a:effectLst/>
                          <a:latin typeface="Arial" panose="020B0604020202020204" pitchFamily="34" charset="0"/>
                          <a:cs typeface="Arial" panose="020B0604020202020204" pitchFamily="34" charset="0"/>
                        </a:rPr>
                        <a:t> </a:t>
                      </a:r>
                      <a:r>
                        <a:rPr lang="fr-FR" sz="1600" u="none" strike="noStrike" dirty="0" err="1">
                          <a:solidFill>
                            <a:schemeClr val="tx1"/>
                          </a:solidFill>
                          <a:effectLst/>
                          <a:latin typeface="Arial" panose="020B0604020202020204" pitchFamily="34" charset="0"/>
                          <a:cs typeface="Arial" panose="020B0604020202020204" pitchFamily="34" charset="0"/>
                        </a:rPr>
                        <a:t>nghiệp</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fr-FR" sz="1600" b="1" u="none" strike="noStrike" dirty="0">
                          <a:solidFill>
                            <a:schemeClr val="tx1"/>
                          </a:solidFill>
                          <a:effectLst/>
                          <a:latin typeface="Arial" panose="020B0604020202020204" pitchFamily="34" charset="0"/>
                          <a:cs typeface="Arial" panose="020B0604020202020204" pitchFamily="34" charset="0"/>
                        </a:rPr>
                        <a:t>CTLD</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fr-FR" sz="1600" u="none" strike="noStrike" dirty="0">
                          <a:solidFill>
                            <a:schemeClr val="tx1"/>
                          </a:solidFill>
                          <a:effectLst/>
                          <a:latin typeface="Arial" panose="020B0604020202020204" pitchFamily="34" charset="0"/>
                          <a:cs typeface="Arial" panose="020B0604020202020204" pitchFamily="34" charset="0"/>
                        </a:rPr>
                        <a:t>Công </a:t>
                      </a:r>
                      <a:r>
                        <a:rPr lang="fr-FR" sz="1600" u="none" strike="noStrike" dirty="0" err="1">
                          <a:solidFill>
                            <a:schemeClr val="tx1"/>
                          </a:solidFill>
                          <a:effectLst/>
                          <a:latin typeface="Arial" panose="020B0604020202020204" pitchFamily="34" charset="0"/>
                          <a:cs typeface="Arial" panose="020B0604020202020204" pitchFamily="34" charset="0"/>
                        </a:rPr>
                        <a:t>ty</a:t>
                      </a:r>
                      <a:r>
                        <a:rPr lang="fr-FR" sz="1600" u="none" strike="noStrike" dirty="0">
                          <a:solidFill>
                            <a:schemeClr val="tx1"/>
                          </a:solidFill>
                          <a:effectLst/>
                          <a:latin typeface="Arial" panose="020B0604020202020204" pitchFamily="34" charset="0"/>
                          <a:cs typeface="Arial" panose="020B0604020202020204" pitchFamily="34" charset="0"/>
                        </a:rPr>
                        <a:t> </a:t>
                      </a:r>
                      <a:r>
                        <a:rPr lang="fr-FR" sz="1600" u="none" strike="noStrike" dirty="0" err="1">
                          <a:solidFill>
                            <a:schemeClr val="tx1"/>
                          </a:solidFill>
                          <a:effectLst/>
                          <a:latin typeface="Arial" panose="020B0604020202020204" pitchFamily="34" charset="0"/>
                          <a:cs typeface="Arial" panose="020B0604020202020204" pitchFamily="34" charset="0"/>
                        </a:rPr>
                        <a:t>liên</a:t>
                      </a:r>
                      <a:r>
                        <a:rPr lang="fr-FR" sz="1600" u="none" strike="noStrike" dirty="0">
                          <a:solidFill>
                            <a:schemeClr val="tx1"/>
                          </a:solidFill>
                          <a:effectLst/>
                          <a:latin typeface="Arial" panose="020B0604020202020204" pitchFamily="34" charset="0"/>
                          <a:cs typeface="Arial" panose="020B0604020202020204" pitchFamily="34" charset="0"/>
                        </a:rPr>
                        <a:t> </a:t>
                      </a:r>
                      <a:r>
                        <a:rPr lang="fr-FR" sz="1600" u="none" strike="noStrike" dirty="0" err="1">
                          <a:solidFill>
                            <a:schemeClr val="tx1"/>
                          </a:solidFill>
                          <a:effectLst/>
                          <a:latin typeface="Arial" panose="020B0604020202020204" pitchFamily="34" charset="0"/>
                          <a:cs typeface="Arial" panose="020B0604020202020204" pitchFamily="34" charset="0"/>
                        </a:rPr>
                        <a:t>doanh</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1262418998"/>
                  </a:ext>
                </a:extLst>
              </a:tr>
              <a:tr h="633844">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TNCN</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Thuế</a:t>
                      </a:r>
                      <a:r>
                        <a:rPr lang="en-US" sz="1600" u="none" strike="noStrike" kern="0" dirty="0">
                          <a:solidFill>
                            <a:schemeClr val="tx1"/>
                          </a:solidFill>
                          <a:effectLst/>
                          <a:latin typeface="Arial" panose="020B0604020202020204" pitchFamily="34" charset="0"/>
                          <a:cs typeface="Arial" panose="020B0604020202020204" pitchFamily="34" charset="0"/>
                        </a:rPr>
                        <a:t> thu </a:t>
                      </a:r>
                      <a:r>
                        <a:rPr lang="en-US" sz="1600" u="none" strike="noStrike" kern="0" dirty="0" err="1">
                          <a:solidFill>
                            <a:schemeClr val="tx1"/>
                          </a:solidFill>
                          <a:effectLst/>
                          <a:latin typeface="Arial" panose="020B0604020202020204" pitchFamily="34" charset="0"/>
                          <a:cs typeface="Arial" panose="020B0604020202020204" pitchFamily="34" charset="0"/>
                        </a:rPr>
                        <a:t>nhập</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cá</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nhân</a:t>
                      </a:r>
                      <a:r>
                        <a:rPr lang="en-US" sz="1600" u="none" strike="noStrike" kern="0" dirty="0">
                          <a:solidFill>
                            <a:schemeClr val="tx1"/>
                          </a:solidFill>
                          <a:effectLst/>
                          <a:latin typeface="Arial" panose="020B0604020202020204" pitchFamily="34" charset="0"/>
                          <a:cs typeface="Arial" panose="020B0604020202020204" pitchFamily="34" charset="0"/>
                        </a:rPr>
                        <a:t> </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TNHH</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Trách</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nhiệm</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hữu</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hạn</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3101651063"/>
                  </a:ext>
                </a:extLst>
              </a:tr>
              <a:tr h="549467">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GTGT</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Thuế</a:t>
                      </a:r>
                      <a:r>
                        <a:rPr lang="en-US" sz="1600" u="none" strike="noStrike" kern="0" dirty="0">
                          <a:solidFill>
                            <a:schemeClr val="tx1"/>
                          </a:solidFill>
                          <a:effectLst/>
                          <a:latin typeface="Arial" panose="020B0604020202020204" pitchFamily="34" charset="0"/>
                          <a:cs typeface="Arial" panose="020B0604020202020204" pitchFamily="34" charset="0"/>
                        </a:rPr>
                        <a:t> GTGT</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UBND</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Ủy</a:t>
                      </a:r>
                      <a:r>
                        <a:rPr lang="en-US" sz="1600" u="none" strike="noStrike" kern="0" dirty="0">
                          <a:solidFill>
                            <a:schemeClr val="tx1"/>
                          </a:solidFill>
                          <a:effectLst/>
                          <a:latin typeface="Arial" panose="020B0604020202020204" pitchFamily="34" charset="0"/>
                          <a:cs typeface="Arial" panose="020B0604020202020204" pitchFamily="34" charset="0"/>
                        </a:rPr>
                        <a:t> ban </a:t>
                      </a:r>
                      <a:r>
                        <a:rPr lang="en-US" sz="1600" u="none" strike="noStrike" kern="0" dirty="0" err="1">
                          <a:solidFill>
                            <a:schemeClr val="tx1"/>
                          </a:solidFill>
                          <a:effectLst/>
                          <a:latin typeface="Arial" panose="020B0604020202020204" pitchFamily="34" charset="0"/>
                          <a:cs typeface="Arial" panose="020B0604020202020204" pitchFamily="34" charset="0"/>
                        </a:rPr>
                        <a:t>Nhân</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dân</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1940060316"/>
                  </a:ext>
                </a:extLst>
              </a:tr>
              <a:tr h="507133">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TNT</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Thuế</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nhà</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thầu</a:t>
                      </a:r>
                      <a:r>
                        <a:rPr lang="en-US" sz="1600" u="none" strike="noStrike" kern="0" dirty="0">
                          <a:solidFill>
                            <a:schemeClr val="tx1"/>
                          </a:solidFill>
                          <a:effectLst/>
                          <a:latin typeface="Arial" panose="020B0604020202020204" pitchFamily="34" charset="0"/>
                          <a:cs typeface="Arial" panose="020B0604020202020204" pitchFamily="34" charset="0"/>
                        </a:rPr>
                        <a:t> </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BTC</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Bộ</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Tài</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Chính</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2392306809"/>
                  </a:ext>
                </a:extLst>
              </a:tr>
              <a:tr h="633844">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TSCĐ</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Tài</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sản</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cố</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định</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BCT</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Bộ</a:t>
                      </a:r>
                      <a:r>
                        <a:rPr lang="en-US" sz="1600" u="none" strike="noStrike" kern="0" dirty="0">
                          <a:solidFill>
                            <a:schemeClr val="tx1"/>
                          </a:solidFill>
                          <a:effectLst/>
                          <a:latin typeface="Arial" panose="020B0604020202020204" pitchFamily="34" charset="0"/>
                          <a:cs typeface="Arial" panose="020B0604020202020204" pitchFamily="34" charset="0"/>
                        </a:rPr>
                        <a:t> Công </a:t>
                      </a:r>
                      <a:r>
                        <a:rPr lang="en-US" sz="1600" u="none" strike="noStrike" kern="0" dirty="0" err="1">
                          <a:solidFill>
                            <a:schemeClr val="tx1"/>
                          </a:solidFill>
                          <a:effectLst/>
                          <a:latin typeface="Arial" panose="020B0604020202020204" pitchFamily="34" charset="0"/>
                          <a:cs typeface="Arial" panose="020B0604020202020204" pitchFamily="34" charset="0"/>
                        </a:rPr>
                        <a:t>Thương</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1673991419"/>
                  </a:ext>
                </a:extLst>
              </a:tr>
              <a:tr h="448412">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TCT</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Tổng</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Cục</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Thuế</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BLĐTBXH</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Bộ</a:t>
                      </a:r>
                      <a:r>
                        <a:rPr lang="en-US" sz="1600" u="none" strike="noStrike" kern="0" dirty="0">
                          <a:solidFill>
                            <a:schemeClr val="tx1"/>
                          </a:solidFill>
                          <a:effectLst/>
                          <a:latin typeface="Arial" panose="020B0604020202020204" pitchFamily="34" charset="0"/>
                          <a:cs typeface="Arial" panose="020B0604020202020204" pitchFamily="34" charset="0"/>
                        </a:rPr>
                        <a:t> Lao </a:t>
                      </a:r>
                      <a:r>
                        <a:rPr lang="en-US" sz="1600" u="none" strike="noStrike" kern="0" dirty="0" err="1">
                          <a:solidFill>
                            <a:schemeClr val="tx1"/>
                          </a:solidFill>
                          <a:effectLst/>
                          <a:latin typeface="Arial" panose="020B0604020202020204" pitchFamily="34" charset="0"/>
                          <a:cs typeface="Arial" panose="020B0604020202020204" pitchFamily="34" charset="0"/>
                        </a:rPr>
                        <a:t>động</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Thương</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binh</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và</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Xã</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hội</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4244158590"/>
                  </a:ext>
                </a:extLst>
              </a:tr>
              <a:tr h="448412">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DNCX</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Doanh</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nghiệp</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chế</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xuất</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BKHĐT</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Bộ</a:t>
                      </a:r>
                      <a:r>
                        <a:rPr lang="en-US" sz="1600" u="none" strike="noStrike" kern="0" dirty="0">
                          <a:solidFill>
                            <a:schemeClr val="tx1"/>
                          </a:solidFill>
                          <a:effectLst/>
                          <a:latin typeface="Arial" panose="020B0604020202020204" pitchFamily="34" charset="0"/>
                          <a:cs typeface="Arial" panose="020B0604020202020204" pitchFamily="34" charset="0"/>
                        </a:rPr>
                        <a:t> Kế </a:t>
                      </a:r>
                      <a:r>
                        <a:rPr lang="en-US" sz="1600" u="none" strike="noStrike" kern="0" dirty="0" err="1">
                          <a:solidFill>
                            <a:schemeClr val="tx1"/>
                          </a:solidFill>
                          <a:effectLst/>
                          <a:latin typeface="Arial" panose="020B0604020202020204" pitchFamily="34" charset="0"/>
                          <a:cs typeface="Arial" panose="020B0604020202020204" pitchFamily="34" charset="0"/>
                        </a:rPr>
                        <a:t>hoạch</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và</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Đầu</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tư</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178305240"/>
                  </a:ext>
                </a:extLst>
              </a:tr>
              <a:tr h="448412">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KCX</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Khu</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chế</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xuất</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CV</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a:solidFill>
                            <a:schemeClr val="tx1"/>
                          </a:solidFill>
                          <a:effectLst/>
                          <a:latin typeface="Arial" panose="020B0604020202020204" pitchFamily="34" charset="0"/>
                          <a:cs typeface="Arial" panose="020B0604020202020204" pitchFamily="34" charset="0"/>
                        </a:rPr>
                        <a:t>Công </a:t>
                      </a:r>
                      <a:r>
                        <a:rPr lang="en-US" sz="1600" u="none" strike="noStrike" kern="0" dirty="0" err="1">
                          <a:solidFill>
                            <a:schemeClr val="tx1"/>
                          </a:solidFill>
                          <a:effectLst/>
                          <a:latin typeface="Arial" panose="020B0604020202020204" pitchFamily="34" charset="0"/>
                          <a:cs typeface="Arial" panose="020B0604020202020204" pitchFamily="34" charset="0"/>
                        </a:rPr>
                        <a:t>văn</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3377431871"/>
                  </a:ext>
                </a:extLst>
              </a:tr>
              <a:tr h="448412">
                <a:tc>
                  <a:txBody>
                    <a:bodyPr/>
                    <a:lstStyle/>
                    <a:p>
                      <a:pPr algn="just" fontAlgn="ctr"/>
                      <a:r>
                        <a:rPr lang="vi-VN" sz="1600" b="1" u="none" strike="noStrike" dirty="0">
                          <a:solidFill>
                            <a:schemeClr val="tx1"/>
                          </a:solidFill>
                          <a:effectLst/>
                          <a:latin typeface="Arial" panose="020B0604020202020204" pitchFamily="34" charset="0"/>
                          <a:cs typeface="Arial" panose="020B0604020202020204" pitchFamily="34" charset="0"/>
                        </a:rPr>
                        <a:t>SDĐNN</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vi-VN" sz="1600" u="none" strike="noStrike" dirty="0">
                          <a:solidFill>
                            <a:schemeClr val="tx1"/>
                          </a:solidFill>
                          <a:effectLst/>
                          <a:latin typeface="Arial" panose="020B0604020202020204" pitchFamily="34" charset="0"/>
                          <a:cs typeface="Arial" panose="020B0604020202020204" pitchFamily="34" charset="0"/>
                        </a:rPr>
                        <a:t>Sử dụng đất nông nghiệp</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NHNN</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Ngân</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hàng</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Nhà</a:t>
                      </a:r>
                      <a:r>
                        <a:rPr lang="en-US" sz="1600" u="none" strike="noStrike" kern="0" dirty="0">
                          <a:solidFill>
                            <a:schemeClr val="tx1"/>
                          </a:solidFill>
                          <a:effectLst/>
                          <a:latin typeface="Arial" panose="020B0604020202020204" pitchFamily="34" charset="0"/>
                          <a:cs typeface="Arial" panose="020B0604020202020204" pitchFamily="34" charset="0"/>
                        </a:rPr>
                        <a:t> nước </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724534173"/>
                  </a:ext>
                </a:extLst>
              </a:tr>
              <a:tr h="448412">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KCN</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Khu</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công</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nghiệp</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1" u="none" strike="noStrike" kern="0" dirty="0">
                          <a:solidFill>
                            <a:schemeClr val="tx1"/>
                          </a:solidFill>
                          <a:effectLst/>
                          <a:latin typeface="Arial" panose="020B0604020202020204" pitchFamily="34" charset="0"/>
                          <a:cs typeface="Arial" panose="020B0604020202020204" pitchFamily="34" charset="0"/>
                        </a:rPr>
                        <a:t>NTNN</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u="none" strike="noStrike" kern="0" dirty="0" err="1">
                          <a:solidFill>
                            <a:schemeClr val="tx1"/>
                          </a:solidFill>
                          <a:effectLst/>
                          <a:latin typeface="Arial" panose="020B0604020202020204" pitchFamily="34" charset="0"/>
                          <a:cs typeface="Arial" panose="020B0604020202020204" pitchFamily="34" charset="0"/>
                        </a:rPr>
                        <a:t>Nhà</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thầu</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nước</a:t>
                      </a:r>
                      <a:r>
                        <a:rPr lang="en-US" sz="1600" u="none" strike="noStrike" kern="0" dirty="0">
                          <a:solidFill>
                            <a:schemeClr val="tx1"/>
                          </a:solidFill>
                          <a:effectLst/>
                          <a:latin typeface="Arial" panose="020B0604020202020204" pitchFamily="34" charset="0"/>
                          <a:cs typeface="Arial" panose="020B0604020202020204" pitchFamily="34" charset="0"/>
                        </a:rPr>
                        <a:t> </a:t>
                      </a:r>
                      <a:r>
                        <a:rPr lang="en-US" sz="1600" u="none" strike="noStrike" kern="0" dirty="0" err="1">
                          <a:solidFill>
                            <a:schemeClr val="tx1"/>
                          </a:solidFill>
                          <a:effectLst/>
                          <a:latin typeface="Arial" panose="020B0604020202020204" pitchFamily="34" charset="0"/>
                          <a:cs typeface="Arial" panose="020B0604020202020204" pitchFamily="34" charset="0"/>
                        </a:rPr>
                        <a:t>ngoài</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2535673855"/>
                  </a:ext>
                </a:extLst>
              </a:tr>
            </a:tbl>
          </a:graphicData>
        </a:graphic>
      </p:graphicFrame>
    </p:spTree>
    <p:extLst>
      <p:ext uri="{BB962C8B-B14F-4D97-AF65-F5344CB8AC3E}">
        <p14:creationId xmlns:p14="http://schemas.microsoft.com/office/powerpoint/2010/main" val="3018800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9797E-403E-894F-4849-528A56CB0D56}"/>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12B06585-AA5F-4B8F-360E-BBCF6944BF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800" y="1684765"/>
            <a:ext cx="10872401" cy="3488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8453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97E6C91-AD38-75D6-6B15-FAAB2EE36FD6}"/>
              </a:ext>
            </a:extLst>
          </p:cNvPr>
          <p:cNvSpPr/>
          <p:nvPr/>
        </p:nvSpPr>
        <p:spPr>
          <a:xfrm>
            <a:off x="8240416" y="6670576"/>
            <a:ext cx="4113508" cy="708670"/>
          </a:xfrm>
          <a:custGeom>
            <a:avLst/>
            <a:gdLst>
              <a:gd name="connsiteX0" fmla="*/ 0 w 4198374"/>
              <a:gd name="connsiteY0" fmla="*/ 0 h 619432"/>
              <a:gd name="connsiteX1" fmla="*/ 4198374 w 4198374"/>
              <a:gd name="connsiteY1" fmla="*/ 0 h 619432"/>
              <a:gd name="connsiteX2" fmla="*/ 4198374 w 4198374"/>
              <a:gd name="connsiteY2" fmla="*/ 619432 h 619432"/>
              <a:gd name="connsiteX3" fmla="*/ 0 w 4198374"/>
              <a:gd name="connsiteY3" fmla="*/ 619432 h 619432"/>
              <a:gd name="connsiteX4" fmla="*/ 0 w 4198374"/>
              <a:gd name="connsiteY4" fmla="*/ 0 h 619432"/>
              <a:gd name="connsiteX0" fmla="*/ 398206 w 4596580"/>
              <a:gd name="connsiteY0" fmla="*/ 0 h 619432"/>
              <a:gd name="connsiteX1" fmla="*/ 4596580 w 4596580"/>
              <a:gd name="connsiteY1" fmla="*/ 0 h 619432"/>
              <a:gd name="connsiteX2" fmla="*/ 4596580 w 4596580"/>
              <a:gd name="connsiteY2" fmla="*/ 619432 h 619432"/>
              <a:gd name="connsiteX3" fmla="*/ 0 w 4596580"/>
              <a:gd name="connsiteY3" fmla="*/ 619432 h 619432"/>
              <a:gd name="connsiteX4" fmla="*/ 398206 w 4596580"/>
              <a:gd name="connsiteY4" fmla="*/ 0 h 619432"/>
              <a:gd name="connsiteX0" fmla="*/ 501445 w 4596580"/>
              <a:gd name="connsiteY0" fmla="*/ 0 h 634181"/>
              <a:gd name="connsiteX1" fmla="*/ 4596580 w 4596580"/>
              <a:gd name="connsiteY1" fmla="*/ 14749 h 634181"/>
              <a:gd name="connsiteX2" fmla="*/ 4596580 w 4596580"/>
              <a:gd name="connsiteY2" fmla="*/ 634181 h 634181"/>
              <a:gd name="connsiteX3" fmla="*/ 0 w 4596580"/>
              <a:gd name="connsiteY3" fmla="*/ 634181 h 634181"/>
              <a:gd name="connsiteX4" fmla="*/ 501445 w 4596580"/>
              <a:gd name="connsiteY4" fmla="*/ 0 h 634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580" h="634181">
                <a:moveTo>
                  <a:pt x="501445" y="0"/>
                </a:moveTo>
                <a:lnTo>
                  <a:pt x="4596580" y="14749"/>
                </a:lnTo>
                <a:lnTo>
                  <a:pt x="4596580" y="634181"/>
                </a:lnTo>
                <a:lnTo>
                  <a:pt x="0" y="634181"/>
                </a:lnTo>
                <a:lnTo>
                  <a:pt x="501445" y="0"/>
                </a:lnTo>
                <a:close/>
              </a:path>
            </a:pathLst>
          </a:cu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latin typeface="Arial" panose="020B0604020202020204" pitchFamily="34" charset="0"/>
              <a:cs typeface="Arial" panose="020B0604020202020204" pitchFamily="34" charset="0"/>
            </a:endParaRPr>
          </a:p>
        </p:txBody>
      </p:sp>
      <p:sp>
        <p:nvSpPr>
          <p:cNvPr id="5" name="Rectangle 2">
            <a:extLst>
              <a:ext uri="{FF2B5EF4-FFF2-40B4-BE49-F238E27FC236}">
                <a16:creationId xmlns:a16="http://schemas.microsoft.com/office/drawing/2014/main" id="{11292E55-5C87-C434-C197-530790A4D73C}"/>
              </a:ext>
            </a:extLst>
          </p:cNvPr>
          <p:cNvSpPr/>
          <p:nvPr/>
        </p:nvSpPr>
        <p:spPr>
          <a:xfrm>
            <a:off x="10496970" y="6108348"/>
            <a:ext cx="1739619" cy="459659"/>
          </a:xfrm>
          <a:custGeom>
            <a:avLst/>
            <a:gdLst>
              <a:gd name="connsiteX0" fmla="*/ 0 w 4198374"/>
              <a:gd name="connsiteY0" fmla="*/ 0 h 619432"/>
              <a:gd name="connsiteX1" fmla="*/ 4198374 w 4198374"/>
              <a:gd name="connsiteY1" fmla="*/ 0 h 619432"/>
              <a:gd name="connsiteX2" fmla="*/ 4198374 w 4198374"/>
              <a:gd name="connsiteY2" fmla="*/ 619432 h 619432"/>
              <a:gd name="connsiteX3" fmla="*/ 0 w 4198374"/>
              <a:gd name="connsiteY3" fmla="*/ 619432 h 619432"/>
              <a:gd name="connsiteX4" fmla="*/ 0 w 4198374"/>
              <a:gd name="connsiteY4" fmla="*/ 0 h 619432"/>
              <a:gd name="connsiteX0" fmla="*/ 398206 w 4596580"/>
              <a:gd name="connsiteY0" fmla="*/ 0 h 619432"/>
              <a:gd name="connsiteX1" fmla="*/ 4596580 w 4596580"/>
              <a:gd name="connsiteY1" fmla="*/ 0 h 619432"/>
              <a:gd name="connsiteX2" fmla="*/ 4596580 w 4596580"/>
              <a:gd name="connsiteY2" fmla="*/ 619432 h 619432"/>
              <a:gd name="connsiteX3" fmla="*/ 0 w 4596580"/>
              <a:gd name="connsiteY3" fmla="*/ 619432 h 619432"/>
              <a:gd name="connsiteX4" fmla="*/ 398206 w 4596580"/>
              <a:gd name="connsiteY4" fmla="*/ 0 h 619432"/>
              <a:gd name="connsiteX0" fmla="*/ 501445 w 4596580"/>
              <a:gd name="connsiteY0" fmla="*/ 0 h 634181"/>
              <a:gd name="connsiteX1" fmla="*/ 4596580 w 4596580"/>
              <a:gd name="connsiteY1" fmla="*/ 14749 h 634181"/>
              <a:gd name="connsiteX2" fmla="*/ 4596580 w 4596580"/>
              <a:gd name="connsiteY2" fmla="*/ 634181 h 634181"/>
              <a:gd name="connsiteX3" fmla="*/ 0 w 4596580"/>
              <a:gd name="connsiteY3" fmla="*/ 634181 h 634181"/>
              <a:gd name="connsiteX4" fmla="*/ 501445 w 4596580"/>
              <a:gd name="connsiteY4" fmla="*/ 0 h 634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580" h="634181">
                <a:moveTo>
                  <a:pt x="501445" y="0"/>
                </a:moveTo>
                <a:lnTo>
                  <a:pt x="4596580" y="14749"/>
                </a:lnTo>
                <a:lnTo>
                  <a:pt x="4596580" y="634181"/>
                </a:lnTo>
                <a:lnTo>
                  <a:pt x="0" y="634181"/>
                </a:lnTo>
                <a:lnTo>
                  <a:pt x="501445" y="0"/>
                </a:lnTo>
                <a:close/>
              </a:path>
            </a:pathLst>
          </a:custGeom>
          <a:solidFill>
            <a:srgbClr val="2DA8C1"/>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91501E74-2564-A98F-9FE6-D88C19D52BFD}"/>
              </a:ext>
            </a:extLst>
          </p:cNvPr>
          <p:cNvSpPr txBox="1"/>
          <p:nvPr/>
        </p:nvSpPr>
        <p:spPr>
          <a:xfrm>
            <a:off x="411395" y="4505"/>
            <a:ext cx="2847787" cy="523220"/>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MỤC LỤC</a:t>
            </a:r>
            <a:endParaRPr lang="en-VN" sz="2800" b="1" dirty="0">
              <a:solidFill>
                <a:srgbClr val="007089"/>
              </a:solidFill>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486B5593-6567-8CC2-5F5E-900DC6D2881A}"/>
              </a:ext>
            </a:extLst>
          </p:cNvPr>
          <p:cNvPicPr>
            <a:picLocks noChangeAspect="1"/>
          </p:cNvPicPr>
          <p:nvPr/>
        </p:nvPicPr>
        <p:blipFill>
          <a:blip r:embed="rId3"/>
          <a:stretch>
            <a:fillRect/>
          </a:stretch>
        </p:blipFill>
        <p:spPr>
          <a:xfrm>
            <a:off x="504458" y="493557"/>
            <a:ext cx="1667242" cy="89828"/>
          </a:xfrm>
          <a:prstGeom prst="rect">
            <a:avLst/>
          </a:prstGeom>
        </p:spPr>
      </p:pic>
      <p:sp>
        <p:nvSpPr>
          <p:cNvPr id="24" name="Hexagon 23">
            <a:hlinkClick r:id="rId4" action="ppaction://hlinksldjump"/>
            <a:extLst>
              <a:ext uri="{FF2B5EF4-FFF2-40B4-BE49-F238E27FC236}">
                <a16:creationId xmlns:a16="http://schemas.microsoft.com/office/drawing/2014/main" id="{E34632AE-C3BD-8FB1-1541-B42E09C6E66E}"/>
              </a:ext>
            </a:extLst>
          </p:cNvPr>
          <p:cNvSpPr/>
          <p:nvPr/>
        </p:nvSpPr>
        <p:spPr>
          <a:xfrm>
            <a:off x="1454113" y="1945971"/>
            <a:ext cx="10357602" cy="694944"/>
          </a:xfrm>
          <a:prstGeom prst="hexagon">
            <a:avLst/>
          </a:prstGeom>
          <a:solidFill>
            <a:schemeClr val="bg1"/>
          </a:solidFill>
          <a:ln w="3175">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vi-VN" sz="1500" dirty="0">
                <a:solidFill>
                  <a:schemeClr val="tx1"/>
                </a:solidFill>
                <a:latin typeface="Arial" panose="020B0604020202020204" pitchFamily="34" charset="0"/>
                <a:cs typeface="Arial" panose="020B0604020202020204" pitchFamily="34" charset="0"/>
              </a:rPr>
              <a:t>Công văn số 218/CST-TN ngày 27/01/2026 của Cục Quản Lý Giám Sát Chính Sách Thuế, Phí và Lệ Phí – Bộ Tài Chính</a:t>
            </a:r>
            <a:r>
              <a:rPr lang="en-US" sz="1500" dirty="0">
                <a:solidFill>
                  <a:schemeClr val="tx1"/>
                </a:solidFill>
                <a:latin typeface="Arial" panose="020B0604020202020204" pitchFamily="34" charset="0"/>
                <a:cs typeface="Arial" panose="020B0604020202020204" pitchFamily="34" charset="0"/>
              </a:rPr>
              <a:t> về á</a:t>
            </a:r>
            <a:r>
              <a:rPr lang="vi-VN" sz="1500" dirty="0">
                <a:solidFill>
                  <a:schemeClr val="tx1"/>
                </a:solidFill>
                <a:latin typeface="Arial" panose="020B0604020202020204" pitchFamily="34" charset="0"/>
                <a:cs typeface="Arial" panose="020B0604020202020204" pitchFamily="34" charset="0"/>
              </a:rPr>
              <a:t>p dụng chứng từ thanh toán không dùng tiền mặt khi thanh toán tiền lương, tiền công cho người lao động</a:t>
            </a:r>
          </a:p>
        </p:txBody>
      </p:sp>
      <p:sp>
        <p:nvSpPr>
          <p:cNvPr id="25" name="Hexagon 24">
            <a:extLst>
              <a:ext uri="{FF2B5EF4-FFF2-40B4-BE49-F238E27FC236}">
                <a16:creationId xmlns:a16="http://schemas.microsoft.com/office/drawing/2014/main" id="{14E394A5-BA1E-51A3-BA80-0161271B009D}"/>
              </a:ext>
            </a:extLst>
          </p:cNvPr>
          <p:cNvSpPr/>
          <p:nvPr/>
        </p:nvSpPr>
        <p:spPr>
          <a:xfrm>
            <a:off x="678094" y="1623622"/>
            <a:ext cx="731520" cy="548640"/>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1600" dirty="0">
                <a:solidFill>
                  <a:schemeClr val="bg1"/>
                </a:solidFill>
                <a:latin typeface="Arial" panose="020B0604020202020204" pitchFamily="34" charset="0"/>
                <a:cs typeface="Arial" panose="020B0604020202020204" pitchFamily="34" charset="0"/>
              </a:rPr>
              <a:t>0</a:t>
            </a:r>
            <a:r>
              <a:rPr lang="en-US" sz="1600" dirty="0">
                <a:solidFill>
                  <a:schemeClr val="bg1"/>
                </a:solidFill>
                <a:latin typeface="Arial" panose="020B0604020202020204" pitchFamily="34" charset="0"/>
                <a:cs typeface="Arial" panose="020B0604020202020204" pitchFamily="34" charset="0"/>
              </a:rPr>
              <a:t>2</a:t>
            </a:r>
          </a:p>
        </p:txBody>
      </p:sp>
      <p:sp>
        <p:nvSpPr>
          <p:cNvPr id="26" name="Hexagon 25">
            <a:hlinkClick r:id="rId5" action="ppaction://hlinksldjump"/>
            <a:extLst>
              <a:ext uri="{FF2B5EF4-FFF2-40B4-BE49-F238E27FC236}">
                <a16:creationId xmlns:a16="http://schemas.microsoft.com/office/drawing/2014/main" id="{37BC2527-5E8D-B939-B63D-086C4CFD8004}"/>
              </a:ext>
            </a:extLst>
          </p:cNvPr>
          <p:cNvSpPr/>
          <p:nvPr/>
        </p:nvSpPr>
        <p:spPr>
          <a:xfrm>
            <a:off x="1454113" y="2784236"/>
            <a:ext cx="10357602" cy="694944"/>
          </a:xfrm>
          <a:prstGeom prst="hexagon">
            <a:avLst/>
          </a:prstGeom>
          <a:solidFill>
            <a:schemeClr val="bg1"/>
          </a:solidFill>
          <a:ln w="3175">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vi-VN" sz="1500" dirty="0">
                <a:solidFill>
                  <a:schemeClr val="tx1"/>
                </a:solidFill>
                <a:latin typeface="Arial" panose="020B0604020202020204" pitchFamily="34" charset="0"/>
                <a:cs typeface="Arial" panose="020B0604020202020204" pitchFamily="34" charset="0"/>
              </a:rPr>
              <a:t>Công văn số 850/DAN-QLDN2 ngày 27/02/2026 – Thuế TP. Đà Nẵng</a:t>
            </a:r>
            <a:r>
              <a:rPr lang="en-US" sz="1500" dirty="0">
                <a:solidFill>
                  <a:schemeClr val="tx1"/>
                </a:solidFill>
                <a:latin typeface="Arial" panose="020B0604020202020204" pitchFamily="34" charset="0"/>
                <a:cs typeface="Arial" panose="020B0604020202020204" pitchFamily="34" charset="0"/>
              </a:rPr>
              <a:t> về </a:t>
            </a:r>
            <a:r>
              <a:rPr lang="vi-VN" sz="1500" dirty="0">
                <a:solidFill>
                  <a:schemeClr val="tx1"/>
                </a:solidFill>
                <a:latin typeface="Arial" panose="020B0604020202020204" pitchFamily="34" charset="0"/>
                <a:cs typeface="Arial" panose="020B0604020202020204" pitchFamily="34" charset="0"/>
              </a:rPr>
              <a:t>việc áp dụng thuế suất thuế TNDN ưu đãi </a:t>
            </a:r>
            <a:r>
              <a:rPr lang="en-US" sz="1500" dirty="0" err="1">
                <a:solidFill>
                  <a:schemeClr val="tx1"/>
                </a:solidFill>
                <a:latin typeface="Arial" panose="020B0604020202020204" pitchFamily="34" charset="0"/>
                <a:cs typeface="Arial" panose="020B0604020202020204" pitchFamily="34" charset="0"/>
              </a:rPr>
              <a:t>cho</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doanh</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nghiệp</a:t>
            </a:r>
            <a:r>
              <a:rPr lang="en-US" sz="1500" dirty="0">
                <a:solidFill>
                  <a:schemeClr val="tx1"/>
                </a:solidFill>
                <a:latin typeface="Arial" panose="020B0604020202020204" pitchFamily="34" charset="0"/>
                <a:cs typeface="Arial" panose="020B0604020202020204" pitchFamily="34" charset="0"/>
              </a:rPr>
              <a:t> có </a:t>
            </a:r>
            <a:r>
              <a:rPr lang="en-US" sz="1500" dirty="0" err="1">
                <a:solidFill>
                  <a:schemeClr val="tx1"/>
                </a:solidFill>
                <a:latin typeface="Arial" panose="020B0604020202020204" pitchFamily="34" charset="0"/>
                <a:cs typeface="Arial" panose="020B0604020202020204" pitchFamily="34" charset="0"/>
              </a:rPr>
              <a:t>vốn</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đầu</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tư</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nước</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ngoài</a:t>
            </a:r>
            <a:r>
              <a:rPr lang="en-US" sz="1500" dirty="0">
                <a:solidFill>
                  <a:schemeClr val="tx1"/>
                </a:solidFill>
                <a:latin typeface="Arial" panose="020B0604020202020204" pitchFamily="34" charset="0"/>
                <a:cs typeface="Arial" panose="020B0604020202020204" pitchFamily="34" charset="0"/>
              </a:rPr>
              <a:t> </a:t>
            </a:r>
            <a:r>
              <a:rPr lang="vi-VN" sz="1500" dirty="0">
                <a:solidFill>
                  <a:schemeClr val="tx1"/>
                </a:solidFill>
                <a:latin typeface="Arial" panose="020B0604020202020204" pitchFamily="34" charset="0"/>
                <a:cs typeface="Arial" panose="020B0604020202020204" pitchFamily="34" charset="0"/>
              </a:rPr>
              <a:t>theo </a:t>
            </a:r>
            <a:r>
              <a:rPr lang="en-US" sz="1500" dirty="0">
                <a:solidFill>
                  <a:schemeClr val="tx1"/>
                </a:solidFill>
                <a:latin typeface="Arial" panose="020B0604020202020204" pitchFamily="34" charset="0"/>
                <a:cs typeface="Arial" panose="020B0604020202020204" pitchFamily="34" charset="0"/>
              </a:rPr>
              <a:t>NĐ 320</a:t>
            </a:r>
            <a:endParaRPr lang="vi-VN" sz="1500" dirty="0">
              <a:solidFill>
                <a:schemeClr val="tx1"/>
              </a:solidFill>
              <a:latin typeface="Arial" panose="020B0604020202020204" pitchFamily="34" charset="0"/>
              <a:cs typeface="Arial" panose="020B0604020202020204" pitchFamily="34" charset="0"/>
            </a:endParaRPr>
          </a:p>
        </p:txBody>
      </p:sp>
      <p:sp>
        <p:nvSpPr>
          <p:cNvPr id="27" name="Hexagon 26">
            <a:extLst>
              <a:ext uri="{FF2B5EF4-FFF2-40B4-BE49-F238E27FC236}">
                <a16:creationId xmlns:a16="http://schemas.microsoft.com/office/drawing/2014/main" id="{B9A1E20A-C606-302C-2D52-FEFD9EE806F5}"/>
              </a:ext>
            </a:extLst>
          </p:cNvPr>
          <p:cNvSpPr/>
          <p:nvPr/>
        </p:nvSpPr>
        <p:spPr>
          <a:xfrm>
            <a:off x="703138" y="3284424"/>
            <a:ext cx="731520" cy="548640"/>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1600" dirty="0">
                <a:solidFill>
                  <a:schemeClr val="bg1"/>
                </a:solidFill>
                <a:latin typeface="Arial" panose="020B0604020202020204" pitchFamily="34" charset="0"/>
                <a:cs typeface="Arial" panose="020B0604020202020204" pitchFamily="34" charset="0"/>
              </a:rPr>
              <a:t>0</a:t>
            </a:r>
            <a:r>
              <a:rPr lang="en-US" sz="1600" dirty="0">
                <a:solidFill>
                  <a:schemeClr val="bg1"/>
                </a:solidFill>
                <a:latin typeface="Arial" panose="020B0604020202020204" pitchFamily="34" charset="0"/>
                <a:cs typeface="Arial" panose="020B0604020202020204" pitchFamily="34" charset="0"/>
              </a:rPr>
              <a:t>4</a:t>
            </a:r>
          </a:p>
        </p:txBody>
      </p:sp>
      <p:sp>
        <p:nvSpPr>
          <p:cNvPr id="18" name="Hexagon 17">
            <a:extLst>
              <a:ext uri="{FF2B5EF4-FFF2-40B4-BE49-F238E27FC236}">
                <a16:creationId xmlns:a16="http://schemas.microsoft.com/office/drawing/2014/main" id="{FA8D4697-C734-415D-A38F-A6246BFF9DC3}"/>
              </a:ext>
            </a:extLst>
          </p:cNvPr>
          <p:cNvSpPr/>
          <p:nvPr/>
        </p:nvSpPr>
        <p:spPr>
          <a:xfrm>
            <a:off x="690616" y="2459160"/>
            <a:ext cx="731520" cy="548640"/>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Arial" panose="020B0604020202020204" pitchFamily="34" charset="0"/>
                <a:cs typeface="Arial" panose="020B0604020202020204" pitchFamily="34" charset="0"/>
              </a:rPr>
              <a:t>03</a:t>
            </a:r>
          </a:p>
        </p:txBody>
      </p:sp>
      <p:sp>
        <p:nvSpPr>
          <p:cNvPr id="19" name="Hexagon 18">
            <a:hlinkClick r:id="rId6" action="ppaction://hlinksldjump"/>
            <a:extLst>
              <a:ext uri="{FF2B5EF4-FFF2-40B4-BE49-F238E27FC236}">
                <a16:creationId xmlns:a16="http://schemas.microsoft.com/office/drawing/2014/main" id="{ADBAB675-E732-4FB4-ABF9-72AD426D1354}"/>
              </a:ext>
            </a:extLst>
          </p:cNvPr>
          <p:cNvSpPr/>
          <p:nvPr/>
        </p:nvSpPr>
        <p:spPr>
          <a:xfrm>
            <a:off x="1454113" y="4456480"/>
            <a:ext cx="10357602" cy="694944"/>
          </a:xfrm>
          <a:prstGeom prst="hexagon">
            <a:avLst/>
          </a:prstGeom>
          <a:solidFill>
            <a:schemeClr val="bg1"/>
          </a:solidFill>
          <a:ln w="3175">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vi-VN" sz="1500" dirty="0">
                <a:solidFill>
                  <a:schemeClr val="tx1"/>
                </a:solidFill>
                <a:latin typeface="Arial" panose="020B0604020202020204" pitchFamily="34" charset="0"/>
                <a:cs typeface="Arial" panose="020B0604020202020204" pitchFamily="34" charset="0"/>
              </a:rPr>
              <a:t>Thông tư số 20/2026/TT-BTC </a:t>
            </a:r>
            <a:r>
              <a:rPr lang="en-US" sz="1500" dirty="0" err="1">
                <a:solidFill>
                  <a:schemeClr val="tx1"/>
                </a:solidFill>
                <a:latin typeface="Arial" panose="020B0604020202020204" pitchFamily="34" charset="0"/>
                <a:cs typeface="Arial" panose="020B0604020202020204" pitchFamily="34" charset="0"/>
              </a:rPr>
              <a:t>ngày</a:t>
            </a:r>
            <a:r>
              <a:rPr lang="en-US" sz="1500" dirty="0">
                <a:solidFill>
                  <a:schemeClr val="tx1"/>
                </a:solidFill>
                <a:latin typeface="Arial" panose="020B0604020202020204" pitchFamily="34" charset="0"/>
                <a:cs typeface="Arial" panose="020B0604020202020204" pitchFamily="34" charset="0"/>
              </a:rPr>
              <a:t> 12/03/2026 </a:t>
            </a:r>
            <a:r>
              <a:rPr lang="vi-VN" sz="1500" dirty="0">
                <a:solidFill>
                  <a:schemeClr val="tx1"/>
                </a:solidFill>
                <a:latin typeface="Arial" panose="020B0604020202020204" pitchFamily="34" charset="0"/>
                <a:cs typeface="Arial" panose="020B0604020202020204" pitchFamily="34" charset="0"/>
              </a:rPr>
              <a:t>quy định chi tiết một số điều của Luật Thuế thu nhập doanh nghiệp và Nghị định số </a:t>
            </a:r>
            <a:r>
              <a:rPr lang="en-US" sz="1500" dirty="0">
                <a:solidFill>
                  <a:schemeClr val="tx1"/>
                </a:solidFill>
                <a:latin typeface="Arial" panose="020B0604020202020204" pitchFamily="34" charset="0"/>
                <a:cs typeface="Arial" panose="020B0604020202020204" pitchFamily="34" charset="0"/>
              </a:rPr>
              <a:t>320</a:t>
            </a:r>
            <a:endParaRPr lang="vi-VN" sz="1500" dirty="0">
              <a:solidFill>
                <a:schemeClr val="tx1"/>
              </a:solidFill>
              <a:latin typeface="Arial" panose="020B0604020202020204" pitchFamily="34" charset="0"/>
              <a:cs typeface="Arial" panose="020B0604020202020204" pitchFamily="34" charset="0"/>
            </a:endParaRPr>
          </a:p>
        </p:txBody>
      </p:sp>
      <p:sp>
        <p:nvSpPr>
          <p:cNvPr id="2" name="Hexagon 1">
            <a:hlinkClick r:id="rId7" action="ppaction://hlinksldjump"/>
            <a:extLst>
              <a:ext uri="{FF2B5EF4-FFF2-40B4-BE49-F238E27FC236}">
                <a16:creationId xmlns:a16="http://schemas.microsoft.com/office/drawing/2014/main" id="{94B978F9-36E6-2835-03F1-DC2665E3D7E7}"/>
              </a:ext>
            </a:extLst>
          </p:cNvPr>
          <p:cNvSpPr/>
          <p:nvPr/>
        </p:nvSpPr>
        <p:spPr>
          <a:xfrm>
            <a:off x="1454113" y="1107706"/>
            <a:ext cx="10357602" cy="694944"/>
          </a:xfrm>
          <a:prstGeom prst="hexagon">
            <a:avLst/>
          </a:prstGeom>
          <a:solidFill>
            <a:schemeClr val="bg1"/>
          </a:solidFill>
          <a:ln w="3175">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vi-VN" sz="1500" i="0" dirty="0">
                <a:solidFill>
                  <a:schemeClr val="tx1"/>
                </a:solidFill>
                <a:effectLst/>
                <a:latin typeface="Arial" panose="020B0604020202020204" pitchFamily="34" charset="0"/>
                <a:cs typeface="Arial" panose="020B0604020202020204" pitchFamily="34" charset="0"/>
              </a:rPr>
              <a:t>Công văn 64/TB-BHXH ngày 07/01/2026 của BHXH TP. HCM hướng dẫn về mức đóng các loại bảo hiểm bắt buộc từ ngày 01/01/2026</a:t>
            </a:r>
            <a:endParaRPr lang="vi-VN" sz="1500" dirty="0">
              <a:solidFill>
                <a:schemeClr val="tx1"/>
              </a:solidFill>
              <a:latin typeface="Arial" panose="020B0604020202020204" pitchFamily="34" charset="0"/>
              <a:cs typeface="Arial" panose="020B0604020202020204" pitchFamily="34" charset="0"/>
            </a:endParaRPr>
          </a:p>
        </p:txBody>
      </p:sp>
      <p:sp>
        <p:nvSpPr>
          <p:cNvPr id="4" name="Hexagon 3">
            <a:extLst>
              <a:ext uri="{FF2B5EF4-FFF2-40B4-BE49-F238E27FC236}">
                <a16:creationId xmlns:a16="http://schemas.microsoft.com/office/drawing/2014/main" id="{FB4FACCD-6583-8920-47E6-F1E8D866B508}"/>
              </a:ext>
            </a:extLst>
          </p:cNvPr>
          <p:cNvSpPr/>
          <p:nvPr/>
        </p:nvSpPr>
        <p:spPr>
          <a:xfrm>
            <a:off x="715660" y="788084"/>
            <a:ext cx="731520" cy="548640"/>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1600" dirty="0">
                <a:solidFill>
                  <a:schemeClr val="bg1"/>
                </a:solidFill>
                <a:latin typeface="Arial" panose="020B0604020202020204" pitchFamily="34" charset="0"/>
                <a:cs typeface="Arial" panose="020B0604020202020204" pitchFamily="34" charset="0"/>
              </a:rPr>
              <a:t>0</a:t>
            </a:r>
            <a:r>
              <a:rPr lang="en-US" sz="1600" dirty="0">
                <a:solidFill>
                  <a:schemeClr val="bg1"/>
                </a:solidFill>
                <a:latin typeface="Arial" panose="020B0604020202020204" pitchFamily="34" charset="0"/>
                <a:cs typeface="Arial" panose="020B0604020202020204" pitchFamily="34" charset="0"/>
              </a:rPr>
              <a:t>1</a:t>
            </a:r>
          </a:p>
        </p:txBody>
      </p:sp>
      <p:sp>
        <p:nvSpPr>
          <p:cNvPr id="6" name="Hexagon 5">
            <a:hlinkClick r:id="rId8" action="ppaction://hlinksldjump"/>
            <a:extLst>
              <a:ext uri="{FF2B5EF4-FFF2-40B4-BE49-F238E27FC236}">
                <a16:creationId xmlns:a16="http://schemas.microsoft.com/office/drawing/2014/main" id="{AA165D1B-B4F4-152A-4178-90901FE04A9E}"/>
              </a:ext>
            </a:extLst>
          </p:cNvPr>
          <p:cNvSpPr/>
          <p:nvPr/>
        </p:nvSpPr>
        <p:spPr>
          <a:xfrm>
            <a:off x="1454113" y="3622501"/>
            <a:ext cx="10357602" cy="694944"/>
          </a:xfrm>
          <a:prstGeom prst="hexagon">
            <a:avLst/>
          </a:prstGeom>
          <a:solidFill>
            <a:schemeClr val="bg1"/>
          </a:solidFill>
          <a:ln w="3175">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vi-VN" sz="1500" dirty="0">
                <a:solidFill>
                  <a:schemeClr val="tx1"/>
                </a:solidFill>
                <a:latin typeface="Arial" panose="020B0604020202020204" pitchFamily="34" charset="0"/>
                <a:cs typeface="Arial" panose="020B0604020202020204" pitchFamily="34" charset="0"/>
              </a:rPr>
              <a:t>Công văn số 2169/TPHCM-QLDN3 ngày 09/03/2026 của Thuế Thành Phố Hồ Chí Minh</a:t>
            </a:r>
            <a:r>
              <a:rPr lang="en-US" sz="1500" dirty="0">
                <a:solidFill>
                  <a:schemeClr val="tx1"/>
                </a:solidFill>
                <a:latin typeface="Arial" panose="020B0604020202020204" pitchFamily="34" charset="0"/>
                <a:cs typeface="Arial" panose="020B0604020202020204" pitchFamily="34" charset="0"/>
              </a:rPr>
              <a:t> về </a:t>
            </a:r>
            <a:r>
              <a:rPr lang="en-US" sz="1500" dirty="0" err="1">
                <a:solidFill>
                  <a:schemeClr val="tx1"/>
                </a:solidFill>
                <a:latin typeface="Arial" panose="020B0604020202020204" pitchFamily="34" charset="0"/>
                <a:cs typeface="Arial" panose="020B0604020202020204" pitchFamily="34" charset="0"/>
              </a:rPr>
              <a:t>công</a:t>
            </a:r>
            <a:r>
              <a:rPr lang="en-US" sz="1500" dirty="0">
                <a:solidFill>
                  <a:schemeClr val="tx1"/>
                </a:solidFill>
                <a:latin typeface="Arial" panose="020B0604020202020204" pitchFamily="34" charset="0"/>
                <a:cs typeface="Arial" panose="020B0604020202020204" pitchFamily="34" charset="0"/>
              </a:rPr>
              <a:t> ty có </a:t>
            </a:r>
            <a:r>
              <a:rPr lang="en-US" sz="1500" dirty="0" err="1">
                <a:solidFill>
                  <a:schemeClr val="tx1"/>
                </a:solidFill>
                <a:latin typeface="Arial" panose="020B0604020202020204" pitchFamily="34" charset="0"/>
                <a:cs typeface="Arial" panose="020B0604020202020204" pitchFamily="34" charset="0"/>
              </a:rPr>
              <a:t>vốn</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đầu</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tư</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nước</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ngoài</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không</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được</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hưởng</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ưu</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đãi</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miễn</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thuế</a:t>
            </a:r>
            <a:r>
              <a:rPr lang="en-US" sz="1500" dirty="0">
                <a:solidFill>
                  <a:schemeClr val="tx1"/>
                </a:solidFill>
                <a:latin typeface="Arial" panose="020B0604020202020204" pitchFamily="34" charset="0"/>
                <a:cs typeface="Arial" panose="020B0604020202020204" pitchFamily="34" charset="0"/>
              </a:rPr>
              <a:t> TNDN</a:t>
            </a:r>
            <a:endParaRPr lang="vi-VN" sz="1500" dirty="0">
              <a:solidFill>
                <a:schemeClr val="tx1"/>
              </a:solidFill>
              <a:latin typeface="Arial" panose="020B0604020202020204" pitchFamily="34" charset="0"/>
              <a:cs typeface="Arial" panose="020B0604020202020204" pitchFamily="34" charset="0"/>
            </a:endParaRPr>
          </a:p>
        </p:txBody>
      </p:sp>
      <p:sp>
        <p:nvSpPr>
          <p:cNvPr id="7" name="Hexagon 6">
            <a:extLst>
              <a:ext uri="{FF2B5EF4-FFF2-40B4-BE49-F238E27FC236}">
                <a16:creationId xmlns:a16="http://schemas.microsoft.com/office/drawing/2014/main" id="{F7C613C5-F60F-449F-DC2F-643F0A8442DC}"/>
              </a:ext>
            </a:extLst>
          </p:cNvPr>
          <p:cNvSpPr/>
          <p:nvPr/>
        </p:nvSpPr>
        <p:spPr>
          <a:xfrm>
            <a:off x="728182" y="4119962"/>
            <a:ext cx="731520" cy="548640"/>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Arial" panose="020B0604020202020204" pitchFamily="34" charset="0"/>
                <a:cs typeface="Arial" panose="020B0604020202020204" pitchFamily="34" charset="0"/>
              </a:rPr>
              <a:t>05</a:t>
            </a:r>
          </a:p>
        </p:txBody>
      </p:sp>
      <p:sp>
        <p:nvSpPr>
          <p:cNvPr id="8" name="Hexagon 7">
            <a:extLst>
              <a:ext uri="{FF2B5EF4-FFF2-40B4-BE49-F238E27FC236}">
                <a16:creationId xmlns:a16="http://schemas.microsoft.com/office/drawing/2014/main" id="{30A49233-E53B-089F-443A-7A21ACB92BAA}"/>
              </a:ext>
            </a:extLst>
          </p:cNvPr>
          <p:cNvSpPr/>
          <p:nvPr/>
        </p:nvSpPr>
        <p:spPr>
          <a:xfrm>
            <a:off x="740705" y="4965775"/>
            <a:ext cx="731520" cy="548640"/>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Arial" panose="020B0604020202020204" pitchFamily="34" charset="0"/>
                <a:cs typeface="Arial" panose="020B0604020202020204" pitchFamily="34" charset="0"/>
              </a:rPr>
              <a:t>06</a:t>
            </a:r>
          </a:p>
        </p:txBody>
      </p:sp>
      <p:sp>
        <p:nvSpPr>
          <p:cNvPr id="10" name="Hexagon 9">
            <a:hlinkClick r:id="rId9" action="ppaction://hlinksldjump"/>
            <a:extLst>
              <a:ext uri="{FF2B5EF4-FFF2-40B4-BE49-F238E27FC236}">
                <a16:creationId xmlns:a16="http://schemas.microsoft.com/office/drawing/2014/main" id="{0FBD4CE3-B555-E258-C6F0-8E192B15FAE0}"/>
              </a:ext>
            </a:extLst>
          </p:cNvPr>
          <p:cNvSpPr/>
          <p:nvPr/>
        </p:nvSpPr>
        <p:spPr>
          <a:xfrm>
            <a:off x="1467728" y="5290459"/>
            <a:ext cx="10357602" cy="694944"/>
          </a:xfrm>
          <a:prstGeom prst="hexagon">
            <a:avLst/>
          </a:prstGeom>
          <a:solidFill>
            <a:schemeClr val="bg1"/>
          </a:solidFill>
          <a:ln w="3175">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500" dirty="0">
                <a:solidFill>
                  <a:schemeClr val="tx1"/>
                </a:solidFill>
                <a:latin typeface="Arial" panose="020B0604020202020204" pitchFamily="34" charset="0"/>
                <a:cs typeface="Arial" panose="020B0604020202020204" pitchFamily="34" charset="0"/>
              </a:rPr>
              <a:t>Công </a:t>
            </a:r>
            <a:r>
              <a:rPr lang="en-US" sz="1500" dirty="0" err="1">
                <a:solidFill>
                  <a:schemeClr val="tx1"/>
                </a:solidFill>
                <a:latin typeface="Arial" panose="020B0604020202020204" pitchFamily="34" charset="0"/>
                <a:cs typeface="Arial" panose="020B0604020202020204" pitchFamily="34" charset="0"/>
              </a:rPr>
              <a:t>văn</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số</a:t>
            </a:r>
            <a:r>
              <a:rPr lang="en-US" sz="1500" dirty="0">
                <a:solidFill>
                  <a:schemeClr val="tx1"/>
                </a:solidFill>
                <a:latin typeface="Arial" panose="020B0604020202020204" pitchFamily="34" charset="0"/>
                <a:cs typeface="Arial" panose="020B0604020202020204" pitchFamily="34" charset="0"/>
              </a:rPr>
              <a:t> 720/CST-TN </a:t>
            </a:r>
            <a:r>
              <a:rPr lang="en-US" sz="1500" dirty="0" err="1">
                <a:solidFill>
                  <a:schemeClr val="tx1"/>
                </a:solidFill>
                <a:latin typeface="Arial" panose="020B0604020202020204" pitchFamily="34" charset="0"/>
                <a:cs typeface="Arial" panose="020B0604020202020204" pitchFamily="34" charset="0"/>
              </a:rPr>
              <a:t>ngày</a:t>
            </a:r>
            <a:r>
              <a:rPr lang="en-US" sz="1500" dirty="0">
                <a:solidFill>
                  <a:schemeClr val="tx1"/>
                </a:solidFill>
                <a:latin typeface="Arial" panose="020B0604020202020204" pitchFamily="34" charset="0"/>
                <a:cs typeface="Arial" panose="020B0604020202020204" pitchFamily="34" charset="0"/>
              </a:rPr>
              <a:t> 27/03/2026 </a:t>
            </a:r>
            <a:r>
              <a:rPr lang="en-US" sz="1500" dirty="0" err="1">
                <a:solidFill>
                  <a:schemeClr val="tx1"/>
                </a:solidFill>
                <a:latin typeface="Arial" panose="020B0604020202020204" pitchFamily="34" charset="0"/>
                <a:cs typeface="Arial" panose="020B0604020202020204" pitchFamily="34" charset="0"/>
              </a:rPr>
              <a:t>của</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Cục</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quản</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lý</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giám</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sát</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Chính</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sách</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thuế</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phí</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và</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Lệ</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phí</a:t>
            </a:r>
            <a:r>
              <a:rPr lang="en-US" sz="1500" dirty="0">
                <a:solidFill>
                  <a:schemeClr val="tx1"/>
                </a:solidFill>
                <a:latin typeface="Arial" panose="020B0604020202020204" pitchFamily="34" charset="0"/>
                <a:cs typeface="Arial" panose="020B0604020202020204" pitchFamily="34" charset="0"/>
              </a:rPr>
              <a:t> </a:t>
            </a:r>
            <a:r>
              <a:rPr lang="vi-VN" sz="1500" dirty="0">
                <a:solidFill>
                  <a:schemeClr val="tx1"/>
                </a:solidFill>
                <a:cs typeface="Arial" panose="020B0604020202020204" pitchFamily="34" charset="0"/>
              </a:rPr>
              <a:t>– Bộ Tài Chính</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giới</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thiệu</a:t>
            </a:r>
            <a:r>
              <a:rPr lang="en-US" sz="1500" dirty="0">
                <a:solidFill>
                  <a:schemeClr val="tx1"/>
                </a:solidFill>
                <a:latin typeface="Arial" panose="020B0604020202020204" pitchFamily="34" charset="0"/>
                <a:cs typeface="Arial" panose="020B0604020202020204" pitchFamily="34" charset="0"/>
              </a:rPr>
              <a:t> về </a:t>
            </a:r>
            <a:r>
              <a:rPr lang="en-US" sz="1500" dirty="0" err="1">
                <a:solidFill>
                  <a:schemeClr val="tx1"/>
                </a:solidFill>
                <a:latin typeface="Arial" panose="020B0604020202020204" pitchFamily="34" charset="0"/>
                <a:cs typeface="Arial" panose="020B0604020202020204" pitchFamily="34" charset="0"/>
              </a:rPr>
              <a:t>các</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điểm</a:t>
            </a:r>
            <a:r>
              <a:rPr lang="en-US" sz="1500" dirty="0">
                <a:solidFill>
                  <a:schemeClr val="tx1"/>
                </a:solidFill>
                <a:latin typeface="Arial" panose="020B0604020202020204" pitchFamily="34" charset="0"/>
                <a:cs typeface="Arial" panose="020B0604020202020204" pitchFamily="34" charset="0"/>
              </a:rPr>
              <a:t> mới về </a:t>
            </a:r>
            <a:r>
              <a:rPr lang="en-US" sz="1500" dirty="0" err="1">
                <a:solidFill>
                  <a:schemeClr val="tx1"/>
                </a:solidFill>
                <a:latin typeface="Arial" panose="020B0604020202020204" pitchFamily="34" charset="0"/>
                <a:cs typeface="Arial" panose="020B0604020202020204" pitchFamily="34" charset="0"/>
              </a:rPr>
              <a:t>thuế</a:t>
            </a:r>
            <a:r>
              <a:rPr lang="en-US" sz="1500" dirty="0">
                <a:solidFill>
                  <a:schemeClr val="tx1"/>
                </a:solidFill>
                <a:latin typeface="Arial" panose="020B0604020202020204" pitchFamily="34" charset="0"/>
                <a:cs typeface="Arial" panose="020B0604020202020204" pitchFamily="34" charset="0"/>
              </a:rPr>
              <a:t> TNDN </a:t>
            </a:r>
            <a:r>
              <a:rPr lang="en-US" sz="1500" dirty="0" err="1">
                <a:solidFill>
                  <a:schemeClr val="tx1"/>
                </a:solidFill>
                <a:latin typeface="Arial" panose="020B0604020202020204" pitchFamily="34" charset="0"/>
                <a:cs typeface="Arial" panose="020B0604020202020204" pitchFamily="34" charset="0"/>
              </a:rPr>
              <a:t>theo</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Nghị</a:t>
            </a:r>
            <a:r>
              <a:rPr lang="en-US" sz="1500" dirty="0">
                <a:solidFill>
                  <a:schemeClr val="tx1"/>
                </a:solidFill>
                <a:latin typeface="Arial" panose="020B0604020202020204" pitchFamily="34" charset="0"/>
                <a:cs typeface="Arial" panose="020B0604020202020204" pitchFamily="34" charset="0"/>
              </a:rPr>
              <a:t> </a:t>
            </a:r>
            <a:r>
              <a:rPr lang="en-US" sz="1500" dirty="0" err="1">
                <a:solidFill>
                  <a:schemeClr val="tx1"/>
                </a:solidFill>
                <a:latin typeface="Arial" panose="020B0604020202020204" pitchFamily="34" charset="0"/>
                <a:cs typeface="Arial" panose="020B0604020202020204" pitchFamily="34" charset="0"/>
              </a:rPr>
              <a:t>định</a:t>
            </a:r>
            <a:r>
              <a:rPr lang="en-US" sz="1500" dirty="0">
                <a:solidFill>
                  <a:schemeClr val="tx1"/>
                </a:solidFill>
                <a:latin typeface="Arial" panose="020B0604020202020204" pitchFamily="34" charset="0"/>
                <a:cs typeface="Arial" panose="020B0604020202020204" pitchFamily="34" charset="0"/>
              </a:rPr>
              <a:t> 320 </a:t>
            </a:r>
            <a:r>
              <a:rPr lang="en-US" sz="1500" dirty="0" err="1">
                <a:solidFill>
                  <a:schemeClr val="tx1"/>
                </a:solidFill>
                <a:latin typeface="Arial" panose="020B0604020202020204" pitchFamily="34" charset="0"/>
                <a:cs typeface="Arial" panose="020B0604020202020204" pitchFamily="34" charset="0"/>
              </a:rPr>
              <a:t>và</a:t>
            </a:r>
            <a:r>
              <a:rPr lang="en-US" sz="1500" dirty="0">
                <a:solidFill>
                  <a:schemeClr val="tx1"/>
                </a:solidFill>
                <a:latin typeface="Arial" panose="020B0604020202020204" pitchFamily="34" charset="0"/>
                <a:cs typeface="Arial" panose="020B0604020202020204" pitchFamily="34" charset="0"/>
              </a:rPr>
              <a:t> Thông </a:t>
            </a:r>
            <a:r>
              <a:rPr lang="en-US" sz="1500" dirty="0" err="1">
                <a:solidFill>
                  <a:schemeClr val="tx1"/>
                </a:solidFill>
                <a:latin typeface="Arial" panose="020B0604020202020204" pitchFamily="34" charset="0"/>
                <a:cs typeface="Arial" panose="020B0604020202020204" pitchFamily="34" charset="0"/>
              </a:rPr>
              <a:t>tư</a:t>
            </a:r>
            <a:r>
              <a:rPr lang="en-US" sz="1500" dirty="0">
                <a:solidFill>
                  <a:schemeClr val="tx1"/>
                </a:solidFill>
                <a:latin typeface="Arial" panose="020B0604020202020204" pitchFamily="34" charset="0"/>
                <a:cs typeface="Arial" panose="020B0604020202020204" pitchFamily="34" charset="0"/>
              </a:rPr>
              <a:t> 20</a:t>
            </a:r>
            <a:endParaRPr lang="vi-VN" sz="15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4327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24832-8729-EA15-4124-EF1EDF3B3E9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BF35F6E-22F2-12A9-9DFE-7C56350427E5}"/>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2EFB0D6B-918D-CC22-1650-ED23AD3C5A0A}"/>
              </a:ext>
            </a:extLst>
          </p:cNvPr>
          <p:cNvSpPr txBox="1"/>
          <p:nvPr/>
        </p:nvSpPr>
        <p:spPr>
          <a:xfrm>
            <a:off x="2448331" y="1131133"/>
            <a:ext cx="9386032" cy="400110"/>
          </a:xfrm>
          <a:prstGeom prst="rect">
            <a:avLst/>
          </a:prstGeom>
          <a:noFill/>
        </p:spPr>
        <p:txBody>
          <a:bodyPr wrap="square" rtlCol="0">
            <a:spAutoFit/>
          </a:bodyPr>
          <a:lstStyle/>
          <a:p>
            <a:pPr algn="l"/>
            <a:r>
              <a:rPr lang="en-US" sz="2000" b="1" dirty="0">
                <a:solidFill>
                  <a:srgbClr val="008080"/>
                </a:solidFill>
                <a:latin typeface="Arial" panose="020B0604020202020204" pitchFamily="34" charset="0"/>
                <a:cs typeface="Arial" panose="020B0604020202020204" pitchFamily="34" charset="0"/>
              </a:rPr>
              <a:t>H</a:t>
            </a:r>
            <a:r>
              <a:rPr lang="vi-VN" sz="2000" b="1" i="0" dirty="0">
                <a:solidFill>
                  <a:srgbClr val="008080"/>
                </a:solidFill>
                <a:effectLst/>
                <a:latin typeface="Arial" panose="020B0604020202020204" pitchFamily="34" charset="0"/>
                <a:cs typeface="Arial" panose="020B0604020202020204" pitchFamily="34" charset="0"/>
              </a:rPr>
              <a:t>ướng dẫn về mức đóng các loại bảo hiểm bắt buộc từ ngày 01/01/2026</a:t>
            </a:r>
            <a:endParaRPr lang="vi-VN" sz="2000" b="1" dirty="0">
              <a:solidFill>
                <a:srgbClr val="007089"/>
              </a:solidFill>
              <a:latin typeface="Arial" panose="020B0604020202020204" pitchFamily="34" charset="0"/>
              <a:cs typeface="Arial" panose="020B0604020202020204" pitchFamily="34" charset="0"/>
            </a:endParaRPr>
          </a:p>
        </p:txBody>
      </p:sp>
      <p:sp>
        <p:nvSpPr>
          <p:cNvPr id="7" name="Hexagon 6">
            <a:extLst>
              <a:ext uri="{FF2B5EF4-FFF2-40B4-BE49-F238E27FC236}">
                <a16:creationId xmlns:a16="http://schemas.microsoft.com/office/drawing/2014/main" id="{6EA9134A-841E-006D-A893-C0D3D6B6B793}"/>
              </a:ext>
            </a:extLst>
          </p:cNvPr>
          <p:cNvSpPr/>
          <p:nvPr/>
        </p:nvSpPr>
        <p:spPr>
          <a:xfrm>
            <a:off x="1477829" y="1069489"/>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7FC91E0A-921D-7943-8F7C-33436B1519D8}"/>
              </a:ext>
            </a:extLst>
          </p:cNvPr>
          <p:cNvSpPr txBox="1"/>
          <p:nvPr/>
        </p:nvSpPr>
        <p:spPr>
          <a:xfrm>
            <a:off x="1620410" y="1870991"/>
            <a:ext cx="10378549" cy="4308872"/>
          </a:xfrm>
          <a:prstGeom prst="rect">
            <a:avLst/>
          </a:prstGeom>
          <a:noFill/>
        </p:spPr>
        <p:txBody>
          <a:bodyPr wrap="square" rtlCol="0">
            <a:spAutoFit/>
          </a:bodyPr>
          <a:lstStyle/>
          <a:p>
            <a:pPr marL="342900" indent="-342900" algn="just">
              <a:spcAft>
                <a:spcPts val="600"/>
              </a:spcAft>
              <a:buAutoNum type="arabicPeriod"/>
            </a:pPr>
            <a:r>
              <a:rPr lang="vi-VN" b="1" dirty="0">
                <a:latin typeface="Arial" panose="020B0604020202020204" pitchFamily="34" charset="0"/>
                <a:cs typeface="Arial" panose="020B0604020202020204" pitchFamily="34" charset="0"/>
              </a:rPr>
              <a:t>Mức lương tối thiểu vùng</a:t>
            </a:r>
            <a:endParaRPr lang="en-US" b="1" dirty="0">
              <a:latin typeface="Arial" panose="020B0604020202020204" pitchFamily="34" charset="0"/>
              <a:cs typeface="Arial" panose="020B0604020202020204" pitchFamily="34" charset="0"/>
            </a:endParaRPr>
          </a:p>
          <a:p>
            <a:pPr marL="342900" indent="-342900" algn="just">
              <a:spcAft>
                <a:spcPts val="600"/>
              </a:spcAft>
              <a:buAutoNum type="arabicPeriod"/>
            </a:pPr>
            <a:endParaRPr lang="en-US" dirty="0">
              <a:latin typeface="Arial" panose="020B0604020202020204" pitchFamily="34" charset="0"/>
              <a:cs typeface="Arial" panose="020B0604020202020204" pitchFamily="34" charset="0"/>
            </a:endParaRPr>
          </a:p>
          <a:p>
            <a:pPr marL="342900" indent="-342900" algn="just">
              <a:spcAft>
                <a:spcPts val="600"/>
              </a:spcAft>
              <a:buAutoNum type="arabicPeriod"/>
            </a:pPr>
            <a:endParaRPr lang="en-US" dirty="0">
              <a:latin typeface="Arial" panose="020B0604020202020204" pitchFamily="34" charset="0"/>
              <a:cs typeface="Arial" panose="020B0604020202020204" pitchFamily="34" charset="0"/>
            </a:endParaRPr>
          </a:p>
          <a:p>
            <a:pPr marL="342900" indent="-342900" algn="just">
              <a:spcAft>
                <a:spcPts val="600"/>
              </a:spcAft>
              <a:buAutoNum type="arabicPeriod"/>
            </a:pPr>
            <a:endParaRPr lang="en-US" dirty="0">
              <a:latin typeface="Arial" panose="020B0604020202020204" pitchFamily="34" charset="0"/>
              <a:cs typeface="Arial" panose="020B0604020202020204" pitchFamily="34" charset="0"/>
            </a:endParaRPr>
          </a:p>
          <a:p>
            <a:pPr marL="342900" indent="-342900" algn="just">
              <a:spcAft>
                <a:spcPts val="600"/>
              </a:spcAft>
              <a:buAutoNum type="arabicPeriod"/>
            </a:pPr>
            <a:endParaRPr lang="en-US" dirty="0">
              <a:latin typeface="Arial" panose="020B0604020202020204" pitchFamily="34" charset="0"/>
              <a:cs typeface="Arial" panose="020B0604020202020204" pitchFamily="34" charset="0"/>
            </a:endParaRPr>
          </a:p>
          <a:p>
            <a:pPr algn="just">
              <a:spcAft>
                <a:spcPts val="600"/>
              </a:spcAft>
            </a:pPr>
            <a:endParaRPr lang="en-US" dirty="0">
              <a:latin typeface="Arial" panose="020B0604020202020204" pitchFamily="34" charset="0"/>
              <a:cs typeface="Arial" panose="020B0604020202020204" pitchFamily="34" charset="0"/>
            </a:endParaRPr>
          </a:p>
          <a:p>
            <a:endParaRPr lang="en-US" sz="1000" i="1" dirty="0">
              <a:latin typeface="Arial" panose="020B0604020202020204" pitchFamily="34" charset="0"/>
              <a:cs typeface="Arial" panose="020B0604020202020204" pitchFamily="34" charset="0"/>
            </a:endParaRPr>
          </a:p>
          <a:p>
            <a:pPr algn="r"/>
            <a:endParaRPr lang="en-US" i="1" dirty="0">
              <a:latin typeface="Arial" panose="020B0604020202020204" pitchFamily="34" charset="0"/>
              <a:cs typeface="Arial" panose="020B0604020202020204" pitchFamily="34" charset="0"/>
            </a:endParaRPr>
          </a:p>
          <a:p>
            <a:pPr algn="r"/>
            <a:r>
              <a:rPr lang="vi-VN" i="1" dirty="0">
                <a:latin typeface="Arial" panose="020B0604020202020204" pitchFamily="34" charset="0"/>
                <a:cs typeface="Arial" panose="020B0604020202020204" pitchFamily="34" charset="0"/>
              </a:rPr>
              <a:t>(Danh mục địa bàn vùng I, vùng II, vùng III, vùng IV được quy định tại Phụ lục ban hành kèm theo Nghị định số 293/2025/NĐ-CP)</a:t>
            </a:r>
            <a:endParaRPr lang="en-US" i="1" dirty="0">
              <a:latin typeface="Arial" panose="020B0604020202020204" pitchFamily="34" charset="0"/>
              <a:cs typeface="Arial" panose="020B0604020202020204" pitchFamily="34" charset="0"/>
            </a:endParaRPr>
          </a:p>
          <a:p>
            <a:endParaRPr lang="vi-VN" dirty="0">
              <a:latin typeface="Arial" panose="020B0604020202020204" pitchFamily="34" charset="0"/>
              <a:cs typeface="Arial" panose="020B0604020202020204" pitchFamily="34" charset="0"/>
            </a:endParaRPr>
          </a:p>
          <a:p>
            <a:pPr algn="just"/>
            <a:r>
              <a:rPr lang="vi-VN" dirty="0">
                <a:latin typeface="Arial" panose="020B0604020202020204" pitchFamily="34" charset="0"/>
                <a:cs typeface="Arial" panose="020B0604020202020204" pitchFamily="34" charset="0"/>
              </a:rPr>
              <a:t>Theo đó, từ 01/01/2026, </a:t>
            </a:r>
            <a:r>
              <a:rPr lang="vi-VN" b="1" dirty="0">
                <a:latin typeface="Arial" panose="020B0604020202020204" pitchFamily="34" charset="0"/>
                <a:cs typeface="Arial" panose="020B0604020202020204" pitchFamily="34" charset="0"/>
              </a:rPr>
              <a:t>mức đóng bảo hiểm thất nghiệp (BHTN)</a:t>
            </a:r>
            <a:r>
              <a:rPr lang="vi-VN" dirty="0">
                <a:latin typeface="Arial" panose="020B0604020202020204" pitchFamily="34" charset="0"/>
                <a:cs typeface="Arial" panose="020B0604020202020204" pitchFamily="34" charset="0"/>
              </a:rPr>
              <a:t> được tính dựa trên mức lương tối thiểu vùng mới, với mức lương tính đóng BHTN tối đa tăng lên 20 lần lương tối thiểu vùng I </a:t>
            </a:r>
            <a:r>
              <a:rPr lang="vi-VN" b="1" u="sng" dirty="0">
                <a:latin typeface="Arial" panose="020B0604020202020204" pitchFamily="34" charset="0"/>
                <a:cs typeface="Arial" panose="020B0604020202020204" pitchFamily="34" charset="0"/>
              </a:rPr>
              <a:t>(106.200.000đ/tháng).</a:t>
            </a:r>
            <a:endParaRPr lang="vi-VN"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F7BBA61E-A756-F2D1-F9F7-857AE20F5F21}"/>
              </a:ext>
            </a:extLst>
          </p:cNvPr>
          <p:cNvSpPr txBox="1"/>
          <p:nvPr/>
        </p:nvSpPr>
        <p:spPr>
          <a:xfrm>
            <a:off x="2448331" y="1468105"/>
            <a:ext cx="9386032" cy="338554"/>
          </a:xfrm>
          <a:prstGeom prst="rect">
            <a:avLst/>
          </a:prstGeom>
          <a:noFill/>
        </p:spPr>
        <p:txBody>
          <a:bodyPr wrap="square" rtlCol="0">
            <a:spAutoFit/>
          </a:bodyPr>
          <a:lstStyle/>
          <a:p>
            <a:pPr algn="just"/>
            <a:r>
              <a:rPr lang="vi-VN" sz="1600" i="1" dirty="0">
                <a:latin typeface="Arial" panose="020B0604020202020204" pitchFamily="34" charset="0"/>
                <a:cs typeface="Arial" panose="020B0604020202020204" pitchFamily="34" charset="0"/>
              </a:rPr>
              <a:t>Công văn 64/TB-BHXH ngày 07/01/2026 của BHXH TP. HCM</a:t>
            </a:r>
          </a:p>
        </p:txBody>
      </p:sp>
      <p:pic>
        <p:nvPicPr>
          <p:cNvPr id="10" name="Picture 9">
            <a:extLst>
              <a:ext uri="{FF2B5EF4-FFF2-40B4-BE49-F238E27FC236}">
                <a16:creationId xmlns:a16="http://schemas.microsoft.com/office/drawing/2014/main" id="{253C2B00-4548-F37B-CF13-A9F4D1D748C7}"/>
              </a:ext>
            </a:extLst>
          </p:cNvPr>
          <p:cNvPicPr>
            <a:picLocks noChangeAspect="1"/>
          </p:cNvPicPr>
          <p:nvPr/>
        </p:nvPicPr>
        <p:blipFill>
          <a:blip r:embed="rId2"/>
          <a:stretch>
            <a:fillRect/>
          </a:stretch>
        </p:blipFill>
        <p:spPr>
          <a:xfrm>
            <a:off x="3462440" y="2307273"/>
            <a:ext cx="7357813" cy="2075533"/>
          </a:xfrm>
          <a:prstGeom prst="rect">
            <a:avLst/>
          </a:prstGeom>
        </p:spPr>
      </p:pic>
      <p:sp>
        <p:nvSpPr>
          <p:cNvPr id="11" name="TextBox 10">
            <a:extLst>
              <a:ext uri="{FF2B5EF4-FFF2-40B4-BE49-F238E27FC236}">
                <a16:creationId xmlns:a16="http://schemas.microsoft.com/office/drawing/2014/main" id="{C9064309-50E5-A71D-B5D7-CAA33E3FF3D5}"/>
              </a:ext>
            </a:extLst>
          </p:cNvPr>
          <p:cNvSpPr txBox="1"/>
          <p:nvPr/>
        </p:nvSpPr>
        <p:spPr>
          <a:xfrm>
            <a:off x="1477828" y="273515"/>
            <a:ext cx="10521131" cy="523220"/>
          </a:xfrm>
          <a:prstGeom prst="rect">
            <a:avLst/>
          </a:prstGeom>
          <a:noFill/>
        </p:spPr>
        <p:txBody>
          <a:bodyPr wrap="square">
            <a:spAutoFit/>
          </a:bodyPr>
          <a:lstStyle/>
          <a:p>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tin </a:t>
            </a:r>
            <a:r>
              <a:rPr lang="en-US" sz="2800" b="1" dirty="0" err="1">
                <a:solidFill>
                  <a:srgbClr val="007089"/>
                </a:solidFill>
                <a:latin typeface="Arial" panose="020B0604020202020204" pitchFamily="34" charset="0"/>
                <a:cs typeface="Arial" panose="020B0604020202020204" pitchFamily="34" charset="0"/>
              </a:rPr>
              <a:t>cập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nhật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văn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pháp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luật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tháng</a:t>
            </a:r>
            <a:r>
              <a:rPr lang="en-US" sz="2800" b="1" dirty="0">
                <a:solidFill>
                  <a:srgbClr val="007089"/>
                </a:solidFill>
                <a:latin typeface="Arial" panose="020B0604020202020204" pitchFamily="34" charset="0"/>
                <a:cs typeface="Arial" panose="020B0604020202020204" pitchFamily="34" charset="0"/>
              </a:rPr>
              <a:t> 03/2026</a:t>
            </a:r>
          </a:p>
        </p:txBody>
      </p:sp>
      <p:pic>
        <p:nvPicPr>
          <p:cNvPr id="12" name="Picture 11">
            <a:extLst>
              <a:ext uri="{FF2B5EF4-FFF2-40B4-BE49-F238E27FC236}">
                <a16:creationId xmlns:a16="http://schemas.microsoft.com/office/drawing/2014/main" id="{AE0E820E-741C-7F85-B903-DA8579AC5C6D}"/>
              </a:ext>
            </a:extLst>
          </p:cNvPr>
          <p:cNvPicPr>
            <a:picLocks noChangeAspect="1"/>
          </p:cNvPicPr>
          <p:nvPr/>
        </p:nvPicPr>
        <p:blipFill>
          <a:blip r:embed="rId3"/>
          <a:stretch>
            <a:fillRect/>
          </a:stretch>
        </p:blipFill>
        <p:spPr>
          <a:xfrm>
            <a:off x="1585659" y="872721"/>
            <a:ext cx="1943406" cy="84182"/>
          </a:xfrm>
          <a:prstGeom prst="rect">
            <a:avLst/>
          </a:prstGeom>
        </p:spPr>
      </p:pic>
    </p:spTree>
    <p:extLst>
      <p:ext uri="{BB962C8B-B14F-4D97-AF65-F5344CB8AC3E}">
        <p14:creationId xmlns:p14="http://schemas.microsoft.com/office/powerpoint/2010/main" val="61518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41CEF1-1823-4EFE-276C-12432CD4F23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03685F0-5B0F-1DF6-7FCC-5FAF0D9E442A}"/>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5A90C9A-BB8A-A86D-B8F9-BB28B5586197}"/>
              </a:ext>
            </a:extLst>
          </p:cNvPr>
          <p:cNvSpPr txBox="1"/>
          <p:nvPr/>
        </p:nvSpPr>
        <p:spPr>
          <a:xfrm>
            <a:off x="1620410" y="2261408"/>
            <a:ext cx="10378549" cy="3016210"/>
          </a:xfrm>
          <a:prstGeom prst="rect">
            <a:avLst/>
          </a:prstGeom>
          <a:noFill/>
        </p:spPr>
        <p:txBody>
          <a:bodyPr wrap="square" rtlCol="0">
            <a:spAutoFit/>
          </a:bodyPr>
          <a:lstStyle/>
          <a:p>
            <a:pPr algn="just">
              <a:spcAft>
                <a:spcPts val="600"/>
              </a:spcAft>
            </a:pPr>
            <a:r>
              <a:rPr lang="en-US" b="1" dirty="0">
                <a:latin typeface="Arial" panose="020B0604020202020204" pitchFamily="34" charset="0"/>
                <a:cs typeface="Arial" panose="020B0604020202020204" pitchFamily="34" charset="0"/>
              </a:rPr>
              <a:t>2.  </a:t>
            </a:r>
            <a:r>
              <a:rPr lang="vi-VN" b="1" dirty="0">
                <a:latin typeface="Arial" panose="020B0604020202020204" pitchFamily="34" charset="0"/>
                <a:cs typeface="Arial" panose="020B0604020202020204" pitchFamily="34" charset="0"/>
              </a:rPr>
              <a:t>Cơ quan BHXH sẽ tự điều chỉnh</a:t>
            </a:r>
            <a:r>
              <a:rPr lang="vi-VN" dirty="0">
                <a:latin typeface="Arial" panose="020B0604020202020204" pitchFamily="34" charset="0"/>
                <a:cs typeface="Arial" panose="020B0604020202020204" pitchFamily="34" charset="0"/>
              </a:rPr>
              <a:t> mức lương cao nhất tham gia BHXH, BHYT, BHTN, BHTNLĐ-BNN đối với người tham gia đã kê khai đúng mức lương và phụ cấp lương trên hợp đồng lao động, đơn vị không phải nộp hồ sơ. Trường hợp đơn vị chưa kê khai đúng mức lương và phụ cấp lương trên hợp đồng, đề nghị đơn vị lập hồ sơ điều chỉnh mức lương đóng BHXH, BHYT, BHTN, BHTNLĐ BNN theo đúng quy định</a:t>
            </a:r>
            <a:r>
              <a:rPr lang="en-US" dirty="0">
                <a:latin typeface="Arial" panose="020B0604020202020204" pitchFamily="34" charset="0"/>
                <a:cs typeface="Arial" panose="020B0604020202020204" pitchFamily="34" charset="0"/>
              </a:rPr>
              <a:t>.</a:t>
            </a:r>
            <a:endParaRPr lang="vi-VN" dirty="0">
              <a:latin typeface="Arial" panose="020B0604020202020204" pitchFamily="34" charset="0"/>
              <a:cs typeface="Arial" panose="020B0604020202020204" pitchFamily="34" charset="0"/>
            </a:endParaRPr>
          </a:p>
          <a:p>
            <a:pPr marL="342900" indent="-342900" algn="just">
              <a:spcAft>
                <a:spcPts val="600"/>
              </a:spcAft>
              <a:buAutoNum type="arabicPeriod"/>
            </a:pPr>
            <a:endParaRPr lang="vi-VN" dirty="0">
              <a:latin typeface="Arial" panose="020B0604020202020204" pitchFamily="34" charset="0"/>
              <a:cs typeface="Arial" panose="020B0604020202020204" pitchFamily="34" charset="0"/>
            </a:endParaRPr>
          </a:p>
          <a:p>
            <a:pPr algn="just">
              <a:spcAft>
                <a:spcPts val="600"/>
              </a:spcAft>
            </a:pPr>
            <a:r>
              <a:rPr lang="vi-VN" dirty="0">
                <a:latin typeface="Arial" panose="020B0604020202020204" pitchFamily="34" charset="0"/>
                <a:cs typeface="Arial" panose="020B0604020202020204" pitchFamily="34" charset="0"/>
              </a:rPr>
              <a:t>Chậm nhất đến ngày 25/01/2026, đơn vị chưa nộp hồ sơ điều chỉnh mức lương thấp nhất theo đúng Nghị định số 293/2025/NĐ-CP, cơ quan BHXH sẽ tạm thời điều chỉnh mức lương đóng BHXH, BHYT, BHTN, BHTNLĐ-BNN thấp nhất bằng mức lương tối thiểu theo Nghị định số 293/2025/NĐ-CP cho đến khi nhận được hồ sơ điều chỉnh của đơn vị.</a:t>
            </a:r>
          </a:p>
        </p:txBody>
      </p:sp>
      <p:sp>
        <p:nvSpPr>
          <p:cNvPr id="3" name="TextBox 2">
            <a:extLst>
              <a:ext uri="{FF2B5EF4-FFF2-40B4-BE49-F238E27FC236}">
                <a16:creationId xmlns:a16="http://schemas.microsoft.com/office/drawing/2014/main" id="{799D7E2E-FDA0-FB7E-F64B-5D9E30021AC2}"/>
              </a:ext>
            </a:extLst>
          </p:cNvPr>
          <p:cNvSpPr txBox="1"/>
          <p:nvPr/>
        </p:nvSpPr>
        <p:spPr>
          <a:xfrm>
            <a:off x="1477828" y="273515"/>
            <a:ext cx="10521131" cy="523220"/>
          </a:xfrm>
          <a:prstGeom prst="rect">
            <a:avLst/>
          </a:prstGeom>
          <a:noFill/>
        </p:spPr>
        <p:txBody>
          <a:bodyPr wrap="square">
            <a:spAutoFit/>
          </a:bodyPr>
          <a:lstStyle/>
          <a:p>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tin </a:t>
            </a:r>
            <a:r>
              <a:rPr lang="en-US" sz="2800" b="1" dirty="0" err="1">
                <a:solidFill>
                  <a:srgbClr val="007089"/>
                </a:solidFill>
                <a:latin typeface="Arial" panose="020B0604020202020204" pitchFamily="34" charset="0"/>
                <a:cs typeface="Arial" panose="020B0604020202020204" pitchFamily="34" charset="0"/>
              </a:rPr>
              <a:t>cập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nhật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văn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pháp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luật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tháng</a:t>
            </a:r>
            <a:r>
              <a:rPr lang="en-US" sz="2800" b="1" dirty="0">
                <a:solidFill>
                  <a:srgbClr val="007089"/>
                </a:solidFill>
                <a:latin typeface="Arial" panose="020B0604020202020204" pitchFamily="34" charset="0"/>
                <a:cs typeface="Arial" panose="020B0604020202020204" pitchFamily="34" charset="0"/>
              </a:rPr>
              <a:t> 03/2026</a:t>
            </a:r>
          </a:p>
        </p:txBody>
      </p:sp>
      <p:pic>
        <p:nvPicPr>
          <p:cNvPr id="11" name="Picture 10">
            <a:extLst>
              <a:ext uri="{FF2B5EF4-FFF2-40B4-BE49-F238E27FC236}">
                <a16:creationId xmlns:a16="http://schemas.microsoft.com/office/drawing/2014/main" id="{EFA5503A-2FF6-49A6-263A-F0B1FD3756BD}"/>
              </a:ext>
            </a:extLst>
          </p:cNvPr>
          <p:cNvPicPr>
            <a:picLocks noChangeAspect="1"/>
          </p:cNvPicPr>
          <p:nvPr/>
        </p:nvPicPr>
        <p:blipFill>
          <a:blip r:embed="rId2"/>
          <a:stretch>
            <a:fillRect/>
          </a:stretch>
        </p:blipFill>
        <p:spPr>
          <a:xfrm>
            <a:off x="1585659" y="872721"/>
            <a:ext cx="1943406" cy="84182"/>
          </a:xfrm>
          <a:prstGeom prst="rect">
            <a:avLst/>
          </a:prstGeom>
        </p:spPr>
      </p:pic>
      <p:sp>
        <p:nvSpPr>
          <p:cNvPr id="12" name="TextBox 11">
            <a:extLst>
              <a:ext uri="{FF2B5EF4-FFF2-40B4-BE49-F238E27FC236}">
                <a16:creationId xmlns:a16="http://schemas.microsoft.com/office/drawing/2014/main" id="{8757E209-CDA8-33B9-F692-72671E9E8941}"/>
              </a:ext>
            </a:extLst>
          </p:cNvPr>
          <p:cNvSpPr txBox="1"/>
          <p:nvPr/>
        </p:nvSpPr>
        <p:spPr>
          <a:xfrm>
            <a:off x="2448331" y="1131133"/>
            <a:ext cx="9386032" cy="400110"/>
          </a:xfrm>
          <a:prstGeom prst="rect">
            <a:avLst/>
          </a:prstGeom>
          <a:noFill/>
        </p:spPr>
        <p:txBody>
          <a:bodyPr wrap="square" rtlCol="0">
            <a:spAutoFit/>
          </a:bodyPr>
          <a:lstStyle/>
          <a:p>
            <a:pPr algn="l"/>
            <a:r>
              <a:rPr lang="en-US" sz="2000" b="1" dirty="0">
                <a:solidFill>
                  <a:srgbClr val="008080"/>
                </a:solidFill>
                <a:latin typeface="Arial" panose="020B0604020202020204" pitchFamily="34" charset="0"/>
                <a:cs typeface="Arial" panose="020B0604020202020204" pitchFamily="34" charset="0"/>
              </a:rPr>
              <a:t>H</a:t>
            </a:r>
            <a:r>
              <a:rPr lang="vi-VN" sz="2000" b="1" i="0" dirty="0">
                <a:solidFill>
                  <a:srgbClr val="008080"/>
                </a:solidFill>
                <a:effectLst/>
                <a:latin typeface="Arial" panose="020B0604020202020204" pitchFamily="34" charset="0"/>
                <a:cs typeface="Arial" panose="020B0604020202020204" pitchFamily="34" charset="0"/>
              </a:rPr>
              <a:t>ướng dẫn về mức đóng các loại bảo hiểm bắt buộc từ ngày 01/01/2026</a:t>
            </a:r>
            <a:endParaRPr lang="vi-VN" sz="2000" b="1" dirty="0">
              <a:solidFill>
                <a:srgbClr val="007089"/>
              </a:solidFill>
              <a:latin typeface="Arial" panose="020B0604020202020204" pitchFamily="34" charset="0"/>
              <a:cs typeface="Arial" panose="020B0604020202020204" pitchFamily="34" charset="0"/>
            </a:endParaRPr>
          </a:p>
        </p:txBody>
      </p:sp>
      <p:sp>
        <p:nvSpPr>
          <p:cNvPr id="13" name="Hexagon 12">
            <a:extLst>
              <a:ext uri="{FF2B5EF4-FFF2-40B4-BE49-F238E27FC236}">
                <a16:creationId xmlns:a16="http://schemas.microsoft.com/office/drawing/2014/main" id="{F03DF135-3735-B94C-FD77-34DE5B93290B}"/>
              </a:ext>
            </a:extLst>
          </p:cNvPr>
          <p:cNvSpPr/>
          <p:nvPr/>
        </p:nvSpPr>
        <p:spPr>
          <a:xfrm>
            <a:off x="1477829" y="1069489"/>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1</a:t>
            </a:r>
          </a:p>
        </p:txBody>
      </p:sp>
      <p:sp>
        <p:nvSpPr>
          <p:cNvPr id="14" name="TextBox 13">
            <a:extLst>
              <a:ext uri="{FF2B5EF4-FFF2-40B4-BE49-F238E27FC236}">
                <a16:creationId xmlns:a16="http://schemas.microsoft.com/office/drawing/2014/main" id="{12468F16-D1A7-46A5-A0F3-68589EDCDCAA}"/>
              </a:ext>
            </a:extLst>
          </p:cNvPr>
          <p:cNvSpPr txBox="1"/>
          <p:nvPr/>
        </p:nvSpPr>
        <p:spPr>
          <a:xfrm>
            <a:off x="2448331" y="1468105"/>
            <a:ext cx="9386032" cy="338554"/>
          </a:xfrm>
          <a:prstGeom prst="rect">
            <a:avLst/>
          </a:prstGeom>
          <a:noFill/>
        </p:spPr>
        <p:txBody>
          <a:bodyPr wrap="square" rtlCol="0">
            <a:spAutoFit/>
          </a:bodyPr>
          <a:lstStyle/>
          <a:p>
            <a:pPr algn="just"/>
            <a:r>
              <a:rPr lang="vi-VN" sz="1600" i="1" dirty="0">
                <a:latin typeface="Arial" panose="020B0604020202020204" pitchFamily="34" charset="0"/>
                <a:cs typeface="Arial" panose="020B0604020202020204" pitchFamily="34" charset="0"/>
              </a:rPr>
              <a:t>Công văn 64/TB-BHXH ngày 07/01/2026 của BHXH TP. HCM</a:t>
            </a:r>
          </a:p>
        </p:txBody>
      </p:sp>
    </p:spTree>
    <p:extLst>
      <p:ext uri="{BB962C8B-B14F-4D97-AF65-F5344CB8AC3E}">
        <p14:creationId xmlns:p14="http://schemas.microsoft.com/office/powerpoint/2010/main" val="1109621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FC199-A35C-DF52-90A6-B861C61663D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EF3B7E4-274A-4465-09D9-928A97DBE30B}"/>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636BCEB-132E-30D7-A1E6-201EA84860C0}"/>
              </a:ext>
            </a:extLst>
          </p:cNvPr>
          <p:cNvSpPr txBox="1"/>
          <p:nvPr/>
        </p:nvSpPr>
        <p:spPr>
          <a:xfrm>
            <a:off x="1477828" y="2357926"/>
            <a:ext cx="10378549" cy="2862322"/>
          </a:xfrm>
          <a:prstGeom prst="rect">
            <a:avLst/>
          </a:prstGeom>
          <a:noFill/>
        </p:spPr>
        <p:txBody>
          <a:bodyPr wrap="square" rtlCol="0">
            <a:spAutoFit/>
          </a:bodyPr>
          <a:lstStyle/>
          <a:p>
            <a:pPr algn="just"/>
            <a:r>
              <a:rPr lang="vi-VN" dirty="0">
                <a:latin typeface="Arial" panose="020B0604020202020204" pitchFamily="34" charset="0"/>
                <a:cs typeface="Arial" panose="020B0604020202020204" pitchFamily="34" charset="0"/>
              </a:rPr>
              <a:t>Theo Công văn, Cục Quản Lý Giám Sát Chính Sách Thuế, Phí và Lệ Phí – Bộ Tài chính hướng dẫn: Đối với khoản chi </a:t>
            </a:r>
            <a:r>
              <a:rPr lang="vi-VN" b="1" u="sng" dirty="0">
                <a:latin typeface="Arial" panose="020B0604020202020204" pitchFamily="34" charset="0"/>
                <a:cs typeface="Arial" panose="020B0604020202020204" pitchFamily="34" charset="0"/>
              </a:rPr>
              <a:t>tiền lương, tiền công từng lần từ 05 triệu đồng</a:t>
            </a:r>
            <a:r>
              <a:rPr lang="vi-VN" dirty="0">
                <a:latin typeface="Arial" panose="020B0604020202020204" pitchFamily="34" charset="0"/>
                <a:cs typeface="Arial" panose="020B0604020202020204" pitchFamily="34" charset="0"/>
              </a:rPr>
              <a:t> trở lên trả cho người lao động kể từ ngày Nghị định 320/2025/NĐ-CP có hiệu lực (15/12/2025), </a:t>
            </a:r>
            <a:r>
              <a:rPr lang="vi-VN" b="1" u="sng" dirty="0">
                <a:latin typeface="Arial" panose="020B0604020202020204" pitchFamily="34" charset="0"/>
                <a:cs typeface="Arial" panose="020B0604020202020204" pitchFamily="34" charset="0"/>
              </a:rPr>
              <a:t>để được tính vào chi phí được trừ khi tính thuế TNDN, doanh nghiệp phải có chứng từ thanh toán không dùng tiền mặt.</a:t>
            </a:r>
            <a:endParaRPr lang="en-US" b="1" u="sng" dirty="0">
              <a:latin typeface="Arial" panose="020B0604020202020204" pitchFamily="34" charset="0"/>
              <a:cs typeface="Arial" panose="020B0604020202020204" pitchFamily="34" charset="0"/>
            </a:endParaRPr>
          </a:p>
          <a:p>
            <a:pPr algn="just"/>
            <a:endParaRPr lang="vi-VN" dirty="0">
              <a:latin typeface="Arial" panose="020B0604020202020204" pitchFamily="34" charset="0"/>
              <a:cs typeface="Arial" panose="020B0604020202020204" pitchFamily="34" charset="0"/>
            </a:endParaRPr>
          </a:p>
          <a:p>
            <a:pPr algn="just"/>
            <a:r>
              <a:rPr lang="vi-VN" dirty="0">
                <a:latin typeface="Arial" panose="020B0604020202020204" pitchFamily="34" charset="0"/>
                <a:cs typeface="Arial" panose="020B0604020202020204" pitchFamily="34" charset="0"/>
              </a:rPr>
              <a:t>Chứng từ thanh toán không dùng tiền mặt được xác định theo Điều 26 Nghị định 181/2025/NĐ-CP ngày 01/7/2025.</a:t>
            </a:r>
            <a:endParaRPr lang="en-US" dirty="0">
              <a:latin typeface="Arial" panose="020B0604020202020204" pitchFamily="34" charset="0"/>
              <a:cs typeface="Arial" panose="020B0604020202020204" pitchFamily="34" charset="0"/>
            </a:endParaRPr>
          </a:p>
          <a:p>
            <a:pPr algn="just"/>
            <a:endParaRPr lang="vi-VN" dirty="0">
              <a:latin typeface="Arial" panose="020B0604020202020204" pitchFamily="34" charset="0"/>
              <a:cs typeface="Arial" panose="020B0604020202020204" pitchFamily="34" charset="0"/>
            </a:endParaRPr>
          </a:p>
          <a:p>
            <a:pPr algn="just"/>
            <a:r>
              <a:rPr lang="vi-VN" dirty="0">
                <a:latin typeface="Arial" panose="020B0604020202020204" pitchFamily="34" charset="0"/>
                <a:cs typeface="Arial" panose="020B0604020202020204" pitchFamily="34" charset="0"/>
              </a:rPr>
              <a:t>Cục Quản Lý Giám Sát Chính Sách Thuế, Phí và Lệ Phí căn cứ theo Khoản 1 Điều 9 và Khoản 8a Điều 10 Nghị định 320/2025/NĐ-CP.</a:t>
            </a:r>
          </a:p>
        </p:txBody>
      </p:sp>
      <p:sp>
        <p:nvSpPr>
          <p:cNvPr id="9" name="TextBox 8">
            <a:extLst>
              <a:ext uri="{FF2B5EF4-FFF2-40B4-BE49-F238E27FC236}">
                <a16:creationId xmlns:a16="http://schemas.microsoft.com/office/drawing/2014/main" id="{D83C99B7-AC8B-1DCA-FC1B-71EF6751289E}"/>
              </a:ext>
            </a:extLst>
          </p:cNvPr>
          <p:cNvSpPr txBox="1"/>
          <p:nvPr/>
        </p:nvSpPr>
        <p:spPr>
          <a:xfrm>
            <a:off x="1477828" y="273515"/>
            <a:ext cx="10521131" cy="523220"/>
          </a:xfrm>
          <a:prstGeom prst="rect">
            <a:avLst/>
          </a:prstGeom>
          <a:noFill/>
        </p:spPr>
        <p:txBody>
          <a:bodyPr wrap="square">
            <a:spAutoFit/>
          </a:bodyPr>
          <a:lstStyle/>
          <a:p>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tin </a:t>
            </a:r>
            <a:r>
              <a:rPr lang="en-US" sz="2800" b="1" dirty="0" err="1">
                <a:solidFill>
                  <a:srgbClr val="007089"/>
                </a:solidFill>
                <a:latin typeface="Arial" panose="020B0604020202020204" pitchFamily="34" charset="0"/>
                <a:cs typeface="Arial" panose="020B0604020202020204" pitchFamily="34" charset="0"/>
              </a:rPr>
              <a:t>cập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nhật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văn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pháp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luật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tháng</a:t>
            </a:r>
            <a:r>
              <a:rPr lang="en-US" sz="2800" b="1" dirty="0">
                <a:solidFill>
                  <a:srgbClr val="007089"/>
                </a:solidFill>
                <a:latin typeface="Arial" panose="020B0604020202020204" pitchFamily="34" charset="0"/>
                <a:cs typeface="Arial" panose="020B0604020202020204" pitchFamily="34" charset="0"/>
              </a:rPr>
              <a:t> 03/2026</a:t>
            </a:r>
          </a:p>
        </p:txBody>
      </p:sp>
      <p:pic>
        <p:nvPicPr>
          <p:cNvPr id="11" name="Picture 10">
            <a:extLst>
              <a:ext uri="{FF2B5EF4-FFF2-40B4-BE49-F238E27FC236}">
                <a16:creationId xmlns:a16="http://schemas.microsoft.com/office/drawing/2014/main" id="{5A2E8EDA-D36D-E307-F8EA-873B1900D648}"/>
              </a:ext>
            </a:extLst>
          </p:cNvPr>
          <p:cNvPicPr>
            <a:picLocks noChangeAspect="1"/>
          </p:cNvPicPr>
          <p:nvPr/>
        </p:nvPicPr>
        <p:blipFill>
          <a:blip r:embed="rId2"/>
          <a:stretch>
            <a:fillRect/>
          </a:stretch>
        </p:blipFill>
        <p:spPr>
          <a:xfrm>
            <a:off x="1585659" y="872721"/>
            <a:ext cx="1943406" cy="84182"/>
          </a:xfrm>
          <a:prstGeom prst="rect">
            <a:avLst/>
          </a:prstGeom>
        </p:spPr>
      </p:pic>
      <p:sp>
        <p:nvSpPr>
          <p:cNvPr id="12" name="TextBox 11">
            <a:extLst>
              <a:ext uri="{FF2B5EF4-FFF2-40B4-BE49-F238E27FC236}">
                <a16:creationId xmlns:a16="http://schemas.microsoft.com/office/drawing/2014/main" id="{AAAE5297-F088-FB91-B121-0838ABFC3063}"/>
              </a:ext>
            </a:extLst>
          </p:cNvPr>
          <p:cNvSpPr txBox="1"/>
          <p:nvPr/>
        </p:nvSpPr>
        <p:spPr>
          <a:xfrm>
            <a:off x="2448331" y="956475"/>
            <a:ext cx="9386032" cy="707886"/>
          </a:xfrm>
          <a:prstGeom prst="rect">
            <a:avLst/>
          </a:prstGeom>
          <a:noFill/>
        </p:spPr>
        <p:txBody>
          <a:bodyPr wrap="square" rtlCol="0">
            <a:spAutoFit/>
          </a:bodyPr>
          <a:lstStyle/>
          <a:p>
            <a:r>
              <a:rPr lang="en-US" sz="2000" b="1" dirty="0" err="1">
                <a:solidFill>
                  <a:srgbClr val="008080"/>
                </a:solidFill>
                <a:latin typeface="Arial" panose="020B0604020202020204" pitchFamily="34" charset="0"/>
                <a:cs typeface="Arial" panose="020B0604020202020204" pitchFamily="34" charset="0"/>
              </a:rPr>
              <a:t>Áp</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dụng</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chứng</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từ</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thanh</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toán</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không</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dùng</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tiền</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mặt</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khi</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thanh</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toán</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tiền</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lương</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tiền</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công</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cho</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người</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lao</a:t>
            </a:r>
            <a:r>
              <a:rPr lang="en-US" sz="2000" b="1" dirty="0">
                <a:solidFill>
                  <a:srgbClr val="008080"/>
                </a:solidFill>
                <a:latin typeface="Arial" panose="020B0604020202020204" pitchFamily="34" charset="0"/>
                <a:cs typeface="Arial" panose="020B0604020202020204" pitchFamily="34" charset="0"/>
              </a:rPr>
              <a:t> </a:t>
            </a:r>
            <a:r>
              <a:rPr lang="en-US" sz="2000" b="1" dirty="0" err="1">
                <a:solidFill>
                  <a:srgbClr val="008080"/>
                </a:solidFill>
                <a:latin typeface="Arial" panose="020B0604020202020204" pitchFamily="34" charset="0"/>
                <a:cs typeface="Arial" panose="020B0604020202020204" pitchFamily="34" charset="0"/>
              </a:rPr>
              <a:t>động</a:t>
            </a:r>
            <a:endParaRPr lang="vi-VN" sz="2000" b="1" dirty="0">
              <a:solidFill>
                <a:srgbClr val="007089"/>
              </a:solidFill>
              <a:cs typeface="Arial" panose="020B0604020202020204" pitchFamily="34" charset="0"/>
            </a:endParaRPr>
          </a:p>
        </p:txBody>
      </p:sp>
      <p:sp>
        <p:nvSpPr>
          <p:cNvPr id="13" name="Hexagon 12">
            <a:extLst>
              <a:ext uri="{FF2B5EF4-FFF2-40B4-BE49-F238E27FC236}">
                <a16:creationId xmlns:a16="http://schemas.microsoft.com/office/drawing/2014/main" id="{57C2AADE-962B-2220-2B3B-175DE1A61CCB}"/>
              </a:ext>
            </a:extLst>
          </p:cNvPr>
          <p:cNvSpPr/>
          <p:nvPr/>
        </p:nvSpPr>
        <p:spPr>
          <a:xfrm>
            <a:off x="1477829" y="1069489"/>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2</a:t>
            </a:r>
          </a:p>
        </p:txBody>
      </p:sp>
      <p:sp>
        <p:nvSpPr>
          <p:cNvPr id="14" name="TextBox 13">
            <a:extLst>
              <a:ext uri="{FF2B5EF4-FFF2-40B4-BE49-F238E27FC236}">
                <a16:creationId xmlns:a16="http://schemas.microsoft.com/office/drawing/2014/main" id="{7E55DDBB-F139-2659-8B5F-E10D4043A541}"/>
              </a:ext>
            </a:extLst>
          </p:cNvPr>
          <p:cNvSpPr txBox="1"/>
          <p:nvPr/>
        </p:nvSpPr>
        <p:spPr>
          <a:xfrm>
            <a:off x="2448331" y="1622215"/>
            <a:ext cx="9386032" cy="584775"/>
          </a:xfrm>
          <a:prstGeom prst="rect">
            <a:avLst/>
          </a:prstGeom>
          <a:noFill/>
        </p:spPr>
        <p:txBody>
          <a:bodyPr wrap="square" rtlCol="0">
            <a:spAutoFit/>
          </a:bodyPr>
          <a:lstStyle/>
          <a:p>
            <a:r>
              <a:rPr lang="vi-VN" sz="1600" i="1" dirty="0">
                <a:cs typeface="Arial" panose="020B0604020202020204" pitchFamily="34" charset="0"/>
              </a:rPr>
              <a:t>Công văn số 218/CST-TN ngày 27/01/2026 của Cục Quản Lý Giám Sát Chính Sách Thuế, Phí và Lệ Phí – Bộ Tài Chính</a:t>
            </a:r>
          </a:p>
        </p:txBody>
      </p:sp>
    </p:spTree>
    <p:extLst>
      <p:ext uri="{BB962C8B-B14F-4D97-AF65-F5344CB8AC3E}">
        <p14:creationId xmlns:p14="http://schemas.microsoft.com/office/powerpoint/2010/main" val="2638809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0C0A2-3DAA-9C11-0165-52A48C7D72F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42A430E-E588-C0C6-92B4-B36AEDA12117}"/>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6BA68171-912F-0CBA-48E6-6B3BCC5F02EB}"/>
              </a:ext>
            </a:extLst>
          </p:cNvPr>
          <p:cNvSpPr txBox="1"/>
          <p:nvPr/>
        </p:nvSpPr>
        <p:spPr>
          <a:xfrm>
            <a:off x="1477828" y="273515"/>
            <a:ext cx="10521131" cy="523220"/>
          </a:xfrm>
          <a:prstGeom prst="rect">
            <a:avLst/>
          </a:prstGeom>
          <a:noFill/>
        </p:spPr>
        <p:txBody>
          <a:bodyPr wrap="square">
            <a:spAutoFit/>
          </a:bodyPr>
          <a:lstStyle/>
          <a:p>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tin </a:t>
            </a:r>
            <a:r>
              <a:rPr lang="en-US" sz="2800" b="1" dirty="0" err="1">
                <a:solidFill>
                  <a:srgbClr val="007089"/>
                </a:solidFill>
                <a:latin typeface="Arial" panose="020B0604020202020204" pitchFamily="34" charset="0"/>
                <a:cs typeface="Arial" panose="020B0604020202020204" pitchFamily="34" charset="0"/>
              </a:rPr>
              <a:t>cập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nhật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văn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pháp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luật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tháng</a:t>
            </a:r>
            <a:r>
              <a:rPr lang="en-US" sz="2800" b="1" dirty="0">
                <a:solidFill>
                  <a:srgbClr val="007089"/>
                </a:solidFill>
                <a:latin typeface="Arial" panose="020B0604020202020204" pitchFamily="34" charset="0"/>
                <a:cs typeface="Arial" panose="020B0604020202020204" pitchFamily="34" charset="0"/>
              </a:rPr>
              <a:t> 03/2026</a:t>
            </a:r>
          </a:p>
        </p:txBody>
      </p:sp>
      <p:pic>
        <p:nvPicPr>
          <p:cNvPr id="4" name="Picture 3">
            <a:extLst>
              <a:ext uri="{FF2B5EF4-FFF2-40B4-BE49-F238E27FC236}">
                <a16:creationId xmlns:a16="http://schemas.microsoft.com/office/drawing/2014/main" id="{C13A9CD8-9859-ABA7-D226-7717AC90FBEA}"/>
              </a:ext>
            </a:extLst>
          </p:cNvPr>
          <p:cNvPicPr>
            <a:picLocks noChangeAspect="1"/>
          </p:cNvPicPr>
          <p:nvPr/>
        </p:nvPicPr>
        <p:blipFill>
          <a:blip r:embed="rId2"/>
          <a:stretch>
            <a:fillRect/>
          </a:stretch>
        </p:blipFill>
        <p:spPr>
          <a:xfrm>
            <a:off x="1585659" y="872721"/>
            <a:ext cx="1943406" cy="84182"/>
          </a:xfrm>
          <a:prstGeom prst="rect">
            <a:avLst/>
          </a:prstGeom>
        </p:spPr>
      </p:pic>
      <p:sp>
        <p:nvSpPr>
          <p:cNvPr id="5" name="TextBox 4">
            <a:extLst>
              <a:ext uri="{FF2B5EF4-FFF2-40B4-BE49-F238E27FC236}">
                <a16:creationId xmlns:a16="http://schemas.microsoft.com/office/drawing/2014/main" id="{890716CB-147B-BECF-0439-F2513E04065C}"/>
              </a:ext>
            </a:extLst>
          </p:cNvPr>
          <p:cNvSpPr txBox="1"/>
          <p:nvPr/>
        </p:nvSpPr>
        <p:spPr>
          <a:xfrm>
            <a:off x="2355303" y="951260"/>
            <a:ext cx="9386032" cy="707886"/>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H</a:t>
            </a:r>
            <a:r>
              <a:rPr lang="vi-VN" sz="2000" b="1" i="0" dirty="0">
                <a:solidFill>
                  <a:srgbClr val="008080"/>
                </a:solidFill>
                <a:effectLst/>
                <a:latin typeface="Arial" panose="020B0604020202020204" pitchFamily="34" charset="0"/>
                <a:cs typeface="Arial" panose="020B0604020202020204" pitchFamily="34" charset="0"/>
              </a:rPr>
              <a:t>ướng dẫn việc áp dụng thuế suất thuế TNDN ưu đãi</a:t>
            </a:r>
            <a:r>
              <a:rPr lang="en-US" sz="2000" b="1" i="0" dirty="0">
                <a:solidFill>
                  <a:srgbClr val="008080"/>
                </a:solidFill>
                <a:effectLst/>
                <a:latin typeface="Arial" panose="020B0604020202020204" pitchFamily="34" charset="0"/>
                <a:cs typeface="Arial" panose="020B0604020202020204" pitchFamily="34" charset="0"/>
              </a:rPr>
              <a:t> </a:t>
            </a:r>
            <a:r>
              <a:rPr lang="vi-VN" sz="2000" b="1" i="0" dirty="0">
                <a:solidFill>
                  <a:srgbClr val="008080"/>
                </a:solidFill>
                <a:effectLst/>
                <a:latin typeface="Arial" panose="020B0604020202020204" pitchFamily="34" charset="0"/>
                <a:cs typeface="Arial" panose="020B0604020202020204" pitchFamily="34" charset="0"/>
              </a:rPr>
              <a:t>cho doanh nghiệp có vốn đầu tư nước ngoài theo NĐ 320</a:t>
            </a:r>
            <a:endParaRPr lang="vi-VN" sz="2000" b="1" dirty="0">
              <a:solidFill>
                <a:srgbClr val="007089"/>
              </a:solidFill>
              <a:latin typeface="Arial" panose="020B0604020202020204" pitchFamily="34" charset="0"/>
              <a:cs typeface="Arial" panose="020B0604020202020204" pitchFamily="34" charset="0"/>
            </a:endParaRPr>
          </a:p>
        </p:txBody>
      </p:sp>
      <p:sp>
        <p:nvSpPr>
          <p:cNvPr id="7" name="Hexagon 6">
            <a:extLst>
              <a:ext uri="{FF2B5EF4-FFF2-40B4-BE49-F238E27FC236}">
                <a16:creationId xmlns:a16="http://schemas.microsoft.com/office/drawing/2014/main" id="{4821BE43-26E6-FA4D-47A9-1E1882723158}"/>
              </a:ext>
            </a:extLst>
          </p:cNvPr>
          <p:cNvSpPr/>
          <p:nvPr/>
        </p:nvSpPr>
        <p:spPr>
          <a:xfrm>
            <a:off x="1477829" y="1073201"/>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3</a:t>
            </a:r>
          </a:p>
        </p:txBody>
      </p:sp>
      <p:sp>
        <p:nvSpPr>
          <p:cNvPr id="9" name="TextBox 8">
            <a:extLst>
              <a:ext uri="{FF2B5EF4-FFF2-40B4-BE49-F238E27FC236}">
                <a16:creationId xmlns:a16="http://schemas.microsoft.com/office/drawing/2014/main" id="{E24CFB69-DE2B-BED3-4D46-9604708759B3}"/>
              </a:ext>
            </a:extLst>
          </p:cNvPr>
          <p:cNvSpPr txBox="1"/>
          <p:nvPr/>
        </p:nvSpPr>
        <p:spPr>
          <a:xfrm>
            <a:off x="1477828" y="2281171"/>
            <a:ext cx="10521131" cy="3136115"/>
          </a:xfrm>
          <a:prstGeom prst="rect">
            <a:avLst/>
          </a:prstGeom>
          <a:noFill/>
        </p:spPr>
        <p:txBody>
          <a:bodyPr wrap="square" rtlCol="0">
            <a:spAutoFit/>
          </a:bodyPr>
          <a:lstStyle/>
          <a:p>
            <a:pPr algn="just">
              <a:lnSpc>
                <a:spcPct val="125000"/>
              </a:lnSpc>
              <a:spcAft>
                <a:spcPts val="1200"/>
              </a:spcAft>
            </a:pPr>
            <a:r>
              <a:rPr lang="vi-VN" dirty="0">
                <a:latin typeface="Arial" panose="020B0604020202020204" pitchFamily="34" charset="0"/>
                <a:cs typeface="Arial" panose="020B0604020202020204" pitchFamily="34" charset="0"/>
              </a:rPr>
              <a:t>Cục Thuế TP. Đà Nẵng vừa ban hành Công văn số 850/DAN-QLDN2, qua đó hướng dẫn việc áp dụng thuế suất thuế TNDN ưu đãi theo Nghị định 320/2025/NĐ-CP.</a:t>
            </a:r>
            <a:endParaRPr lang="en-US" dirty="0">
              <a:latin typeface="Arial" panose="020B0604020202020204" pitchFamily="34" charset="0"/>
              <a:cs typeface="Arial" panose="020B0604020202020204" pitchFamily="34" charset="0"/>
            </a:endParaRPr>
          </a:p>
          <a:p>
            <a:pPr algn="just">
              <a:lnSpc>
                <a:spcPct val="125000"/>
              </a:lnSpc>
              <a:spcAft>
                <a:spcPts val="1200"/>
              </a:spcAft>
            </a:pPr>
            <a:r>
              <a:rPr lang="vi-VN" u="sng" dirty="0">
                <a:latin typeface="Arial" panose="020B0604020202020204" pitchFamily="34" charset="0"/>
                <a:cs typeface="Arial" panose="020B0604020202020204" pitchFamily="34" charset="0"/>
              </a:rPr>
              <a:t>Theo Công văn, trường hợp doanh nghiệp được thành lập tại Việt Nam là công ty con, bao gồm cả doanh nghiệp 100% vốn nước ngoài, thì không đủ điều kiện áp dụng thuế suất ưu đãi 15% và 17% theo quy định tại khoản 2 và khoản 3 Điều 11 Nghị định 320/2025/NĐ-CP.</a:t>
            </a:r>
            <a:endParaRPr lang="en-US" u="sng" dirty="0">
              <a:latin typeface="Arial" panose="020B0604020202020204" pitchFamily="34" charset="0"/>
              <a:cs typeface="Arial" panose="020B0604020202020204" pitchFamily="34" charset="0"/>
            </a:endParaRPr>
          </a:p>
          <a:p>
            <a:pPr algn="just">
              <a:lnSpc>
                <a:spcPct val="125000"/>
              </a:lnSpc>
              <a:spcAft>
                <a:spcPts val="1200"/>
              </a:spcAft>
            </a:pPr>
            <a:r>
              <a:rPr lang="vi-VN" dirty="0">
                <a:latin typeface="Arial" panose="020B0604020202020204" pitchFamily="34" charset="0"/>
                <a:cs typeface="Arial" panose="020B0604020202020204" pitchFamily="34" charset="0"/>
              </a:rPr>
              <a:t>Thuế Thành phố Đà Nẵng căn cứ theo Khoản 1 Điều 195 Luật Doanh nghiệp số 59/2020/QH14 ngày 17/6/2020 và khoản 2, khoản 3 và khoản 4 Điều 11 Nghị định 320/2025/NĐ-CP ngày 15/12/2025 của Chính phủ:</a:t>
            </a:r>
          </a:p>
        </p:txBody>
      </p:sp>
      <p:sp>
        <p:nvSpPr>
          <p:cNvPr id="8" name="TextBox 7">
            <a:extLst>
              <a:ext uri="{FF2B5EF4-FFF2-40B4-BE49-F238E27FC236}">
                <a16:creationId xmlns:a16="http://schemas.microsoft.com/office/drawing/2014/main" id="{BF411398-30BD-58EA-FC3F-01B36F706E65}"/>
              </a:ext>
            </a:extLst>
          </p:cNvPr>
          <p:cNvSpPr txBox="1"/>
          <p:nvPr/>
        </p:nvSpPr>
        <p:spPr>
          <a:xfrm>
            <a:off x="2355303" y="1635012"/>
            <a:ext cx="9386032" cy="338554"/>
          </a:xfrm>
          <a:prstGeom prst="rect">
            <a:avLst/>
          </a:prstGeom>
          <a:noFill/>
        </p:spPr>
        <p:txBody>
          <a:bodyPr wrap="square" rtlCol="0">
            <a:spAutoFit/>
          </a:bodyPr>
          <a:lstStyle/>
          <a:p>
            <a:pPr algn="just"/>
            <a:r>
              <a:rPr lang="vi-VN" sz="1600" i="1" dirty="0">
                <a:latin typeface="Arial" panose="020B0604020202020204" pitchFamily="34" charset="0"/>
                <a:cs typeface="Arial" panose="020B0604020202020204" pitchFamily="34" charset="0"/>
              </a:rPr>
              <a:t>Công văn số 850/DAN-QLDN2 ngày 27/02/2026 – Thuế TP. Đà Nẵng</a:t>
            </a:r>
          </a:p>
        </p:txBody>
      </p:sp>
    </p:spTree>
    <p:extLst>
      <p:ext uri="{BB962C8B-B14F-4D97-AF65-F5344CB8AC3E}">
        <p14:creationId xmlns:p14="http://schemas.microsoft.com/office/powerpoint/2010/main" val="38518246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3BD9B7-8BF1-8C06-26FA-C380008C1C7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AD6AB26-E832-8926-430F-A68A0DBABEC5}"/>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F57E0F79-12F9-F3AF-3398-9F5F915713C8}"/>
              </a:ext>
            </a:extLst>
          </p:cNvPr>
          <p:cNvSpPr txBox="1"/>
          <p:nvPr/>
        </p:nvSpPr>
        <p:spPr>
          <a:xfrm>
            <a:off x="1477828" y="273515"/>
            <a:ext cx="10521131" cy="523220"/>
          </a:xfrm>
          <a:prstGeom prst="rect">
            <a:avLst/>
          </a:prstGeom>
          <a:noFill/>
        </p:spPr>
        <p:txBody>
          <a:bodyPr wrap="square">
            <a:spAutoFit/>
          </a:bodyPr>
          <a:lstStyle/>
          <a:p>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tin </a:t>
            </a:r>
            <a:r>
              <a:rPr lang="en-US" sz="2800" b="1" dirty="0" err="1">
                <a:solidFill>
                  <a:srgbClr val="007089"/>
                </a:solidFill>
                <a:latin typeface="Arial" panose="020B0604020202020204" pitchFamily="34" charset="0"/>
                <a:cs typeface="Arial" panose="020B0604020202020204" pitchFamily="34" charset="0"/>
              </a:rPr>
              <a:t>cập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nhật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văn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pháp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luật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tháng</a:t>
            </a:r>
            <a:r>
              <a:rPr lang="en-US" sz="2800" b="1" dirty="0">
                <a:solidFill>
                  <a:srgbClr val="007089"/>
                </a:solidFill>
                <a:latin typeface="Arial" panose="020B0604020202020204" pitchFamily="34" charset="0"/>
                <a:cs typeface="Arial" panose="020B0604020202020204" pitchFamily="34" charset="0"/>
              </a:rPr>
              <a:t> 03/2026</a:t>
            </a:r>
          </a:p>
        </p:txBody>
      </p:sp>
      <p:pic>
        <p:nvPicPr>
          <p:cNvPr id="4" name="Picture 3">
            <a:extLst>
              <a:ext uri="{FF2B5EF4-FFF2-40B4-BE49-F238E27FC236}">
                <a16:creationId xmlns:a16="http://schemas.microsoft.com/office/drawing/2014/main" id="{62215FF5-BE9A-E107-02D3-3229DB973887}"/>
              </a:ext>
            </a:extLst>
          </p:cNvPr>
          <p:cNvPicPr>
            <a:picLocks noChangeAspect="1"/>
          </p:cNvPicPr>
          <p:nvPr/>
        </p:nvPicPr>
        <p:blipFill>
          <a:blip r:embed="rId2"/>
          <a:stretch>
            <a:fillRect/>
          </a:stretch>
        </p:blipFill>
        <p:spPr>
          <a:xfrm>
            <a:off x="1585659" y="872721"/>
            <a:ext cx="1943406" cy="84182"/>
          </a:xfrm>
          <a:prstGeom prst="rect">
            <a:avLst/>
          </a:prstGeom>
        </p:spPr>
      </p:pic>
      <p:sp>
        <p:nvSpPr>
          <p:cNvPr id="9" name="TextBox 8">
            <a:extLst>
              <a:ext uri="{FF2B5EF4-FFF2-40B4-BE49-F238E27FC236}">
                <a16:creationId xmlns:a16="http://schemas.microsoft.com/office/drawing/2014/main" id="{A1F34C04-E929-D55A-75CA-40E233FBE155}"/>
              </a:ext>
            </a:extLst>
          </p:cNvPr>
          <p:cNvSpPr txBox="1"/>
          <p:nvPr/>
        </p:nvSpPr>
        <p:spPr>
          <a:xfrm>
            <a:off x="1477828" y="2270897"/>
            <a:ext cx="10521131" cy="3867084"/>
          </a:xfrm>
          <a:prstGeom prst="rect">
            <a:avLst/>
          </a:prstGeom>
          <a:noFill/>
        </p:spPr>
        <p:txBody>
          <a:bodyPr wrap="square" rtlCol="0">
            <a:spAutoFit/>
          </a:bodyPr>
          <a:lstStyle/>
          <a:p>
            <a:pPr>
              <a:lnSpc>
                <a:spcPct val="125000"/>
              </a:lnSpc>
            </a:pPr>
            <a:r>
              <a:rPr lang="vi-VN" b="1" i="1" dirty="0">
                <a:latin typeface="Arial" panose="020B0604020202020204" pitchFamily="34" charset="0"/>
                <a:cs typeface="Arial" panose="020B0604020202020204" pitchFamily="34" charset="0"/>
              </a:rPr>
              <a:t>Điều 195. Công ty mẹ, công ty con</a:t>
            </a:r>
            <a:br>
              <a:rPr lang="vi-VN" dirty="0">
                <a:latin typeface="Arial" panose="020B0604020202020204" pitchFamily="34" charset="0"/>
                <a:cs typeface="Arial" panose="020B0604020202020204" pitchFamily="34" charset="0"/>
              </a:rPr>
            </a:br>
            <a:r>
              <a:rPr lang="vi-VN" i="1" dirty="0">
                <a:latin typeface="Arial" panose="020B0604020202020204" pitchFamily="34" charset="0"/>
                <a:cs typeface="Arial" panose="020B0604020202020204" pitchFamily="34" charset="0"/>
              </a:rPr>
              <a:t>1. Một công ty được coi là công ty mẹ của công ty khác nếu thuộc một trong các trường hợp sau đây:</a:t>
            </a:r>
            <a:br>
              <a:rPr lang="vi-VN" dirty="0">
                <a:latin typeface="Arial" panose="020B0604020202020204" pitchFamily="34" charset="0"/>
                <a:cs typeface="Arial" panose="020B0604020202020204" pitchFamily="34" charset="0"/>
              </a:rPr>
            </a:br>
            <a:r>
              <a:rPr lang="vi-VN" i="1" dirty="0">
                <a:latin typeface="Arial" panose="020B0604020202020204" pitchFamily="34" charset="0"/>
                <a:cs typeface="Arial" panose="020B0604020202020204" pitchFamily="34" charset="0"/>
              </a:rPr>
              <a:t>a) Sở hữu trên 50% vốn điều lệ hoặc tổng số cổ phần phổ thông của công ty đó;</a:t>
            </a:r>
            <a:br>
              <a:rPr lang="vi-VN" dirty="0">
                <a:latin typeface="Arial" panose="020B0604020202020204" pitchFamily="34" charset="0"/>
                <a:cs typeface="Arial" panose="020B0604020202020204" pitchFamily="34" charset="0"/>
              </a:rPr>
            </a:br>
            <a:r>
              <a:rPr lang="vi-VN" i="1" dirty="0">
                <a:latin typeface="Arial" panose="020B0604020202020204" pitchFamily="34" charset="0"/>
                <a:cs typeface="Arial" panose="020B0604020202020204" pitchFamily="34" charset="0"/>
              </a:rPr>
              <a:t>…”</a:t>
            </a:r>
            <a:endParaRPr lang="en-US" i="1" dirty="0">
              <a:latin typeface="Arial" panose="020B0604020202020204" pitchFamily="34" charset="0"/>
              <a:cs typeface="Arial" panose="020B0604020202020204" pitchFamily="34" charset="0"/>
            </a:endParaRPr>
          </a:p>
          <a:p>
            <a:pPr>
              <a:lnSpc>
                <a:spcPct val="125000"/>
              </a:lnSpc>
            </a:pPr>
            <a:endParaRPr lang="vi-VN" dirty="0">
              <a:latin typeface="Arial" panose="020B0604020202020204" pitchFamily="34" charset="0"/>
              <a:cs typeface="Arial" panose="020B0604020202020204" pitchFamily="34" charset="0"/>
            </a:endParaRPr>
          </a:p>
          <a:p>
            <a:pPr>
              <a:lnSpc>
                <a:spcPct val="125000"/>
              </a:lnSpc>
            </a:pPr>
            <a:r>
              <a:rPr lang="vi-VN" b="1" i="1" dirty="0">
                <a:latin typeface="Arial" panose="020B0604020202020204" pitchFamily="34" charset="0"/>
                <a:cs typeface="Arial" panose="020B0604020202020204" pitchFamily="34" charset="0"/>
              </a:rPr>
              <a:t>Điều 11. Thuế suất</a:t>
            </a:r>
            <a:br>
              <a:rPr lang="vi-VN" dirty="0">
                <a:latin typeface="Arial" panose="020B0604020202020204" pitchFamily="34" charset="0"/>
                <a:cs typeface="Arial" panose="020B0604020202020204" pitchFamily="34" charset="0"/>
              </a:rPr>
            </a:br>
            <a:r>
              <a:rPr lang="vi-VN"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pPr algn="just">
              <a:lnSpc>
                <a:spcPct val="125000"/>
              </a:lnSpc>
            </a:pPr>
            <a:r>
              <a:rPr lang="vi-VN" i="1" dirty="0">
                <a:latin typeface="Arial" panose="020B0604020202020204" pitchFamily="34" charset="0"/>
                <a:cs typeface="Arial" panose="020B0604020202020204" pitchFamily="34" charset="0"/>
              </a:rPr>
              <a:t>c) Thuế suất 15% và 17% quy định tại Điều này không áp dụng đối với doanh nghiệp được thành lập theo quy định của pháp luật Việt Nam là công ty con hoặc công ty có quan hệ liên kết mà doanh nghiệp trong quan hệ liên kết không phải là doanh nghiệp đáp ứng điều kiện áp dụng thuế suất quy định tại khoản 2 và khoản 3 Điều này.</a:t>
            </a:r>
            <a:endParaRPr lang="vi-VN"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F39C2AC-E9BB-6B76-5B11-4CA05F2E9017}"/>
              </a:ext>
            </a:extLst>
          </p:cNvPr>
          <p:cNvSpPr txBox="1"/>
          <p:nvPr/>
        </p:nvSpPr>
        <p:spPr>
          <a:xfrm>
            <a:off x="2355303" y="951260"/>
            <a:ext cx="9386032" cy="707886"/>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H</a:t>
            </a:r>
            <a:r>
              <a:rPr lang="vi-VN" sz="2000" b="1" i="0" dirty="0">
                <a:solidFill>
                  <a:srgbClr val="008080"/>
                </a:solidFill>
                <a:effectLst/>
                <a:latin typeface="Arial" panose="020B0604020202020204" pitchFamily="34" charset="0"/>
                <a:cs typeface="Arial" panose="020B0604020202020204" pitchFamily="34" charset="0"/>
              </a:rPr>
              <a:t>ướng dẫn việc áp dụng thuế suất thuế TNDN ưu đãi theo Nghị định 320/2025/NĐ-CP</a:t>
            </a:r>
            <a:endParaRPr lang="vi-VN" sz="2000" b="1" dirty="0">
              <a:solidFill>
                <a:srgbClr val="007089"/>
              </a:solidFill>
              <a:latin typeface="Arial" panose="020B0604020202020204" pitchFamily="34" charset="0"/>
              <a:cs typeface="Arial" panose="020B0604020202020204" pitchFamily="34" charset="0"/>
            </a:endParaRPr>
          </a:p>
        </p:txBody>
      </p:sp>
      <p:sp>
        <p:nvSpPr>
          <p:cNvPr id="10" name="Hexagon 9">
            <a:extLst>
              <a:ext uri="{FF2B5EF4-FFF2-40B4-BE49-F238E27FC236}">
                <a16:creationId xmlns:a16="http://schemas.microsoft.com/office/drawing/2014/main" id="{8C464EF5-2C90-6F27-E1EE-6F2D4C9A1AC0}"/>
              </a:ext>
            </a:extLst>
          </p:cNvPr>
          <p:cNvSpPr/>
          <p:nvPr/>
        </p:nvSpPr>
        <p:spPr>
          <a:xfrm>
            <a:off x="1477829" y="1073201"/>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3</a:t>
            </a:r>
          </a:p>
        </p:txBody>
      </p:sp>
      <p:sp>
        <p:nvSpPr>
          <p:cNvPr id="11" name="TextBox 10">
            <a:extLst>
              <a:ext uri="{FF2B5EF4-FFF2-40B4-BE49-F238E27FC236}">
                <a16:creationId xmlns:a16="http://schemas.microsoft.com/office/drawing/2014/main" id="{1D7B31B0-CE2B-9748-E0FC-A11DE809360D}"/>
              </a:ext>
            </a:extLst>
          </p:cNvPr>
          <p:cNvSpPr txBox="1"/>
          <p:nvPr/>
        </p:nvSpPr>
        <p:spPr>
          <a:xfrm>
            <a:off x="2355303" y="1635012"/>
            <a:ext cx="9386032" cy="338554"/>
          </a:xfrm>
          <a:prstGeom prst="rect">
            <a:avLst/>
          </a:prstGeom>
          <a:noFill/>
        </p:spPr>
        <p:txBody>
          <a:bodyPr wrap="square" rtlCol="0">
            <a:spAutoFit/>
          </a:bodyPr>
          <a:lstStyle/>
          <a:p>
            <a:pPr algn="just"/>
            <a:r>
              <a:rPr lang="vi-VN" sz="1600" i="1" dirty="0">
                <a:latin typeface="Arial" panose="020B0604020202020204" pitchFamily="34" charset="0"/>
                <a:cs typeface="Arial" panose="020B0604020202020204" pitchFamily="34" charset="0"/>
              </a:rPr>
              <a:t>Công văn số 850/DAN-QLDN2 ngày 27/02/2026 – Thuế TP. Đà Nẵng</a:t>
            </a:r>
          </a:p>
        </p:txBody>
      </p:sp>
    </p:spTree>
    <p:extLst>
      <p:ext uri="{BB962C8B-B14F-4D97-AF65-F5344CB8AC3E}">
        <p14:creationId xmlns:p14="http://schemas.microsoft.com/office/powerpoint/2010/main" val="42052932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75A3D-C9BC-22F8-BEEC-67D01E15377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CBA2A67-9B3F-B7E5-A671-788131E82743}"/>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436E09FF-1545-22F5-10CA-DD0622B8BCEE}"/>
              </a:ext>
            </a:extLst>
          </p:cNvPr>
          <p:cNvSpPr txBox="1"/>
          <p:nvPr/>
        </p:nvSpPr>
        <p:spPr>
          <a:xfrm>
            <a:off x="2352557" y="964550"/>
            <a:ext cx="9788072" cy="1015663"/>
          </a:xfrm>
          <a:prstGeom prst="rect">
            <a:avLst/>
          </a:prstGeom>
          <a:noFill/>
        </p:spPr>
        <p:txBody>
          <a:bodyPr wrap="square" rtlCol="0">
            <a:spAutoFit/>
          </a:bodyPr>
          <a:lstStyle/>
          <a:p>
            <a:pPr algn="just"/>
            <a:r>
              <a:rPr lang="vi-VN" sz="2000" b="1" dirty="0">
                <a:solidFill>
                  <a:srgbClr val="008080"/>
                </a:solidFill>
                <a:latin typeface="Arial" panose="020B0604020202020204" pitchFamily="34" charset="0"/>
                <a:cs typeface="Arial" panose="020B0604020202020204" pitchFamily="34" charset="0"/>
              </a:rPr>
              <a:t>Công văn số 2169/TPHCM-QLDN3 ngày 09/03/2026 của Thuế Thành Phố Hồ Chí Minh về công ty có vốn đầu tư nước ngoài không được hưởng ưu đãi miễn thuế TNDN</a:t>
            </a:r>
          </a:p>
        </p:txBody>
      </p:sp>
      <p:sp>
        <p:nvSpPr>
          <p:cNvPr id="7" name="Hexagon 6">
            <a:extLst>
              <a:ext uri="{FF2B5EF4-FFF2-40B4-BE49-F238E27FC236}">
                <a16:creationId xmlns:a16="http://schemas.microsoft.com/office/drawing/2014/main" id="{3A2B9A88-351D-C174-D518-B8C8BFC070E1}"/>
              </a:ext>
            </a:extLst>
          </p:cNvPr>
          <p:cNvSpPr/>
          <p:nvPr/>
        </p:nvSpPr>
        <p:spPr>
          <a:xfrm>
            <a:off x="1477829" y="1069496"/>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4</a:t>
            </a:r>
          </a:p>
        </p:txBody>
      </p:sp>
      <p:sp>
        <p:nvSpPr>
          <p:cNvPr id="8" name="TextBox 7">
            <a:extLst>
              <a:ext uri="{FF2B5EF4-FFF2-40B4-BE49-F238E27FC236}">
                <a16:creationId xmlns:a16="http://schemas.microsoft.com/office/drawing/2014/main" id="{EB5E1E86-D923-BA53-8A0E-56C4D733B88B}"/>
              </a:ext>
            </a:extLst>
          </p:cNvPr>
          <p:cNvSpPr txBox="1"/>
          <p:nvPr/>
        </p:nvSpPr>
        <p:spPr>
          <a:xfrm>
            <a:off x="1585659" y="2475489"/>
            <a:ext cx="10378549" cy="3257302"/>
          </a:xfrm>
          <a:prstGeom prst="rect">
            <a:avLst/>
          </a:prstGeom>
          <a:noFill/>
        </p:spPr>
        <p:txBody>
          <a:bodyPr wrap="square" rtlCol="0">
            <a:spAutoFit/>
          </a:bodyPr>
          <a:lstStyle/>
          <a:p>
            <a:pPr algn="just">
              <a:lnSpc>
                <a:spcPct val="150000"/>
              </a:lnSpc>
              <a:spcAft>
                <a:spcPts val="1200"/>
              </a:spcAft>
            </a:pPr>
            <a:r>
              <a:rPr lang="vi-VN" dirty="0">
                <a:latin typeface="Arial" panose="020B0604020202020204" pitchFamily="34" charset="0"/>
                <a:cs typeface="Arial" panose="020B0604020202020204" pitchFamily="34" charset="0"/>
              </a:rPr>
              <a:t>Theo Công văn, Thuế TP. Hồ Chí Minh hướng dẫn trường hợp Công ty đáp ứng tiêu chí doanh nghiệp nhỏ và vừa nhưng có vốn đầu tư nước ngoài, thì không thuộc đối tượng được hưởng ưu đãi thuế TNDN theo quy định tại:</a:t>
            </a:r>
          </a:p>
          <a:p>
            <a:pPr marL="742950" lvl="1" indent="-285750" algn="just">
              <a:lnSpc>
                <a:spcPct val="150000"/>
              </a:lnSpc>
              <a:spcAft>
                <a:spcPts val="1200"/>
              </a:spcAft>
              <a:buFont typeface="Arial" panose="020B0604020202020204" pitchFamily="34" charset="0"/>
              <a:buChar char="•"/>
            </a:pPr>
            <a:r>
              <a:rPr lang="vi-VN" dirty="0">
                <a:latin typeface="Arial" panose="020B0604020202020204" pitchFamily="34" charset="0"/>
                <a:cs typeface="Arial" panose="020B0604020202020204" pitchFamily="34" charset="0"/>
              </a:rPr>
              <a:t>Điều 10 Nghị quyết số 198/2025/QH15 ngày 17/05/2025 của Quốc hội về một số cơ chế, chính sách đặc biệt phát triển kinh tế tư nhân; và</a:t>
            </a:r>
          </a:p>
          <a:p>
            <a:pPr marL="742950" lvl="1" indent="-285750" algn="just">
              <a:lnSpc>
                <a:spcPct val="150000"/>
              </a:lnSpc>
              <a:spcAft>
                <a:spcPts val="1200"/>
              </a:spcAft>
              <a:buFont typeface="Arial" panose="020B0604020202020204" pitchFamily="34" charset="0"/>
              <a:buChar char="•"/>
            </a:pPr>
            <a:r>
              <a:rPr lang="vi-VN" dirty="0">
                <a:latin typeface="Arial" panose="020B0604020202020204" pitchFamily="34" charset="0"/>
                <a:cs typeface="Arial" panose="020B0604020202020204" pitchFamily="34" charset="0"/>
              </a:rPr>
              <a:t>Khoản 3 Điều 7 Nghị định số 20/2026/NĐ-CP ngày 15/01/2026 của Chính phủ, quy định chi tiết và hướng dẫn thi hành Nghị quyết số 198/2025/QH15.</a:t>
            </a:r>
          </a:p>
        </p:txBody>
      </p:sp>
      <p:sp>
        <p:nvSpPr>
          <p:cNvPr id="9" name="TextBox 8">
            <a:extLst>
              <a:ext uri="{FF2B5EF4-FFF2-40B4-BE49-F238E27FC236}">
                <a16:creationId xmlns:a16="http://schemas.microsoft.com/office/drawing/2014/main" id="{F648A953-1911-15B8-B9A0-50E90457DA63}"/>
              </a:ext>
            </a:extLst>
          </p:cNvPr>
          <p:cNvSpPr txBox="1"/>
          <p:nvPr/>
        </p:nvSpPr>
        <p:spPr>
          <a:xfrm>
            <a:off x="1477828" y="273515"/>
            <a:ext cx="10521131" cy="523220"/>
          </a:xfrm>
          <a:prstGeom prst="rect">
            <a:avLst/>
          </a:prstGeom>
          <a:noFill/>
        </p:spPr>
        <p:txBody>
          <a:bodyPr wrap="square">
            <a:spAutoFit/>
          </a:bodyPr>
          <a:lstStyle/>
          <a:p>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tin </a:t>
            </a:r>
            <a:r>
              <a:rPr lang="en-US" sz="2800" b="1" dirty="0" err="1">
                <a:solidFill>
                  <a:srgbClr val="007089"/>
                </a:solidFill>
                <a:latin typeface="Arial" panose="020B0604020202020204" pitchFamily="34" charset="0"/>
                <a:cs typeface="Arial" panose="020B0604020202020204" pitchFamily="34" charset="0"/>
              </a:rPr>
              <a:t>cập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nhật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văn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pháp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luật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tháng</a:t>
            </a:r>
            <a:r>
              <a:rPr lang="en-US" sz="2800" b="1" dirty="0">
                <a:solidFill>
                  <a:srgbClr val="007089"/>
                </a:solidFill>
                <a:latin typeface="Arial" panose="020B0604020202020204" pitchFamily="34" charset="0"/>
                <a:cs typeface="Arial" panose="020B0604020202020204" pitchFamily="34" charset="0"/>
              </a:rPr>
              <a:t> 03/2026</a:t>
            </a:r>
          </a:p>
        </p:txBody>
      </p:sp>
      <p:pic>
        <p:nvPicPr>
          <p:cNvPr id="10" name="Picture 9">
            <a:extLst>
              <a:ext uri="{FF2B5EF4-FFF2-40B4-BE49-F238E27FC236}">
                <a16:creationId xmlns:a16="http://schemas.microsoft.com/office/drawing/2014/main" id="{4B395360-7830-6753-876B-26C26BCBD70D}"/>
              </a:ext>
            </a:extLst>
          </p:cNvPr>
          <p:cNvPicPr>
            <a:picLocks noChangeAspect="1"/>
          </p:cNvPicPr>
          <p:nvPr/>
        </p:nvPicPr>
        <p:blipFill>
          <a:blip r:embed="rId2"/>
          <a:stretch>
            <a:fillRect/>
          </a:stretch>
        </p:blipFill>
        <p:spPr>
          <a:xfrm>
            <a:off x="1585659" y="872721"/>
            <a:ext cx="1943406" cy="84182"/>
          </a:xfrm>
          <a:prstGeom prst="rect">
            <a:avLst/>
          </a:prstGeom>
        </p:spPr>
      </p:pic>
    </p:spTree>
    <p:extLst>
      <p:ext uri="{BB962C8B-B14F-4D97-AF65-F5344CB8AC3E}">
        <p14:creationId xmlns:p14="http://schemas.microsoft.com/office/powerpoint/2010/main" val="781653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47470E8-5A86-E06A-0B8C-495C545EC88E}"/>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08D51E94-34C7-5BB7-9E99-EDF9865C2711}"/>
              </a:ext>
            </a:extLst>
          </p:cNvPr>
          <p:cNvSpPr txBox="1"/>
          <p:nvPr/>
        </p:nvSpPr>
        <p:spPr>
          <a:xfrm>
            <a:off x="1477828" y="273515"/>
            <a:ext cx="10521131" cy="523220"/>
          </a:xfrm>
          <a:prstGeom prst="rect">
            <a:avLst/>
          </a:prstGeom>
          <a:noFill/>
        </p:spPr>
        <p:txBody>
          <a:bodyPr wrap="square">
            <a:spAutoFit/>
          </a:bodyPr>
          <a:lstStyle/>
          <a:p>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tin </a:t>
            </a:r>
            <a:r>
              <a:rPr lang="en-US" sz="2800" b="1" dirty="0" err="1">
                <a:solidFill>
                  <a:srgbClr val="007089"/>
                </a:solidFill>
                <a:latin typeface="Arial" panose="020B0604020202020204" pitchFamily="34" charset="0"/>
                <a:cs typeface="Arial" panose="020B0604020202020204" pitchFamily="34" charset="0"/>
              </a:rPr>
              <a:t>cập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nhật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văn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bản</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pháp</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luật</a:t>
            </a:r>
            <a:r>
              <a:rPr lang="en-US" sz="2800" b="1" dirty="0">
                <a:solidFill>
                  <a:srgbClr val="007089"/>
                </a:solidFill>
                <a:latin typeface="Arial" panose="020B0604020202020204" pitchFamily="34" charset="0"/>
                <a:cs typeface="Arial" panose="020B0604020202020204" pitchFamily="34" charset="0"/>
              </a:rPr>
              <a:t> </a:t>
            </a:r>
            <a:r>
              <a:rPr lang="en-US" sz="2800" b="1" dirty="0" err="1">
                <a:solidFill>
                  <a:srgbClr val="007089"/>
                </a:solidFill>
                <a:latin typeface="Arial" panose="020B0604020202020204" pitchFamily="34" charset="0"/>
                <a:cs typeface="Arial" panose="020B0604020202020204" pitchFamily="34" charset="0"/>
              </a:rPr>
              <a:t>tháng</a:t>
            </a:r>
            <a:r>
              <a:rPr lang="en-US" sz="2800" b="1" dirty="0">
                <a:solidFill>
                  <a:srgbClr val="007089"/>
                </a:solidFill>
                <a:latin typeface="Arial" panose="020B0604020202020204" pitchFamily="34" charset="0"/>
                <a:cs typeface="Arial" panose="020B0604020202020204" pitchFamily="34" charset="0"/>
              </a:rPr>
              <a:t> 03/2026</a:t>
            </a:r>
          </a:p>
        </p:txBody>
      </p:sp>
      <p:pic>
        <p:nvPicPr>
          <p:cNvPr id="4" name="Picture 3">
            <a:extLst>
              <a:ext uri="{FF2B5EF4-FFF2-40B4-BE49-F238E27FC236}">
                <a16:creationId xmlns:a16="http://schemas.microsoft.com/office/drawing/2014/main" id="{E2D19238-50AD-AF48-1CB6-0C77ABF3A4F3}"/>
              </a:ext>
            </a:extLst>
          </p:cNvPr>
          <p:cNvPicPr>
            <a:picLocks noChangeAspect="1"/>
          </p:cNvPicPr>
          <p:nvPr/>
        </p:nvPicPr>
        <p:blipFill>
          <a:blip r:embed="rId2"/>
          <a:stretch>
            <a:fillRect/>
          </a:stretch>
        </p:blipFill>
        <p:spPr>
          <a:xfrm>
            <a:off x="1585659" y="872721"/>
            <a:ext cx="1943406" cy="84182"/>
          </a:xfrm>
          <a:prstGeom prst="rect">
            <a:avLst/>
          </a:prstGeom>
        </p:spPr>
      </p:pic>
      <p:sp>
        <p:nvSpPr>
          <p:cNvPr id="7" name="Hexagon 6">
            <a:extLst>
              <a:ext uri="{FF2B5EF4-FFF2-40B4-BE49-F238E27FC236}">
                <a16:creationId xmlns:a16="http://schemas.microsoft.com/office/drawing/2014/main" id="{591A79F5-7E35-14E3-6971-7656B6342B39}"/>
              </a:ext>
            </a:extLst>
          </p:cNvPr>
          <p:cNvSpPr/>
          <p:nvPr/>
        </p:nvSpPr>
        <p:spPr>
          <a:xfrm>
            <a:off x="1477829" y="1073201"/>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5</a:t>
            </a:r>
          </a:p>
        </p:txBody>
      </p:sp>
      <p:sp>
        <p:nvSpPr>
          <p:cNvPr id="8" name="TextBox 7">
            <a:extLst>
              <a:ext uri="{FF2B5EF4-FFF2-40B4-BE49-F238E27FC236}">
                <a16:creationId xmlns:a16="http://schemas.microsoft.com/office/drawing/2014/main" id="{EBD2E2FF-AE75-4C66-03FB-00612E88E2ED}"/>
              </a:ext>
            </a:extLst>
          </p:cNvPr>
          <p:cNvSpPr txBox="1"/>
          <p:nvPr/>
        </p:nvSpPr>
        <p:spPr>
          <a:xfrm>
            <a:off x="1549118" y="2061099"/>
            <a:ext cx="10378549" cy="3877985"/>
          </a:xfrm>
          <a:prstGeom prst="rect">
            <a:avLst/>
          </a:prstGeom>
          <a:noFill/>
        </p:spPr>
        <p:txBody>
          <a:bodyPr wrap="square" rtlCol="0">
            <a:spAutoFit/>
          </a:bodyPr>
          <a:lstStyle/>
          <a:p>
            <a:pPr algn="just">
              <a:spcAft>
                <a:spcPts val="600"/>
              </a:spcAft>
            </a:pPr>
            <a:r>
              <a:rPr lang="vi-VN" dirty="0">
                <a:latin typeface="Arial" panose="020B0604020202020204" pitchFamily="34" charset="0"/>
                <a:cs typeface="Arial" panose="020B0604020202020204" pitchFamily="34" charset="0"/>
              </a:rPr>
              <a:t>Ngày 12/03/2026, Bộ Tài chính đã ban hành Thông tư số 20/2026/TT-BTC quy định chi tiết một số điều của Luật Thuế thu nhập doanh nghiệp và Nghị định số 320/2025/NĐ-CP.</a:t>
            </a:r>
            <a:endParaRPr lang="en-US" dirty="0">
              <a:latin typeface="Arial" panose="020B0604020202020204" pitchFamily="34" charset="0"/>
              <a:cs typeface="Arial" panose="020B0604020202020204" pitchFamily="34" charset="0"/>
            </a:endParaRPr>
          </a:p>
          <a:p>
            <a:pPr algn="just">
              <a:spcAft>
                <a:spcPts val="600"/>
              </a:spcAft>
            </a:pPr>
            <a:r>
              <a:rPr lang="vi-VN" dirty="0">
                <a:latin typeface="Arial" panose="020B0604020202020204" pitchFamily="34" charset="0"/>
                <a:cs typeface="Arial" panose="020B0604020202020204" pitchFamily="34" charset="0"/>
              </a:rPr>
              <a:t>So với Nghị định số 320/2025/NĐ-CP, Thông tư số 20/2026/TT-BTC đưa ra một số nội dung hướng dẫn chi tiết đáng chú ý, bao gồm:</a:t>
            </a:r>
          </a:p>
          <a:p>
            <a:pPr algn="just">
              <a:lnSpc>
                <a:spcPct val="150000"/>
              </a:lnSpc>
              <a:spcAft>
                <a:spcPts val="1200"/>
              </a:spcAft>
            </a:pPr>
            <a:r>
              <a:rPr lang="vi-VN" b="1" dirty="0">
                <a:latin typeface="Arial" panose="020B0604020202020204" pitchFamily="34" charset="0"/>
                <a:cs typeface="Arial" panose="020B0604020202020204" pitchFamily="34" charset="0"/>
              </a:rPr>
              <a:t>(i)</a:t>
            </a:r>
            <a:r>
              <a:rPr lang="vi-VN" dirty="0">
                <a:latin typeface="Arial" panose="020B0604020202020204" pitchFamily="34" charset="0"/>
                <a:cs typeface="Arial" panose="020B0604020202020204" pitchFamily="34" charset="0"/>
              </a:rPr>
              <a:t> </a:t>
            </a:r>
            <a:r>
              <a:rPr lang="vi-VN" b="1" dirty="0">
                <a:latin typeface="Arial" panose="020B0604020202020204" pitchFamily="34" charset="0"/>
                <a:cs typeface="Arial" panose="020B0604020202020204" pitchFamily="34" charset="0"/>
              </a:rPr>
              <a:t>Quy định chi tiết về hồ sơ đối với các khoản chi được trừ mà trước đây chưa có hướng dẫn cụ thể</a:t>
            </a:r>
            <a:r>
              <a:rPr lang="en-US" b="1" dirty="0">
                <a:latin typeface="Arial" panose="020B0604020202020204" pitchFamily="34" charset="0"/>
                <a:cs typeface="Arial" panose="020B0604020202020204" pitchFamily="34" charset="0"/>
              </a:rPr>
              <a:t>:</a:t>
            </a:r>
            <a:endParaRPr lang="vi-VN" dirty="0">
              <a:latin typeface="Arial" panose="020B0604020202020204" pitchFamily="34" charset="0"/>
              <a:cs typeface="Arial" panose="020B0604020202020204" pitchFamily="34" charset="0"/>
            </a:endParaRPr>
          </a:p>
          <a:p>
            <a:pPr marL="742950" lvl="1" indent="-285750" algn="just">
              <a:spcAft>
                <a:spcPts val="600"/>
              </a:spcAft>
              <a:buFont typeface="Arial" panose="020B0604020202020204" pitchFamily="34" charset="0"/>
              <a:buChar char="•"/>
            </a:pPr>
            <a:r>
              <a:rPr lang="vi-VN" dirty="0">
                <a:latin typeface="Arial" panose="020B0604020202020204" pitchFamily="34" charset="0"/>
                <a:cs typeface="Arial" panose="020B0604020202020204" pitchFamily="34" charset="0"/>
              </a:rPr>
              <a:t>Hồ sơ ủy quyền cho nhân viên thực hiện thanh toán không dùng tiền mặt đối với các khoản chi từ 5 triệu đồng trở lên;</a:t>
            </a:r>
          </a:p>
          <a:p>
            <a:pPr marL="742950" lvl="1" indent="-285750" algn="just">
              <a:spcAft>
                <a:spcPts val="600"/>
              </a:spcAft>
              <a:buFont typeface="Arial" panose="020B0604020202020204" pitchFamily="34" charset="0"/>
              <a:buChar char="•"/>
            </a:pPr>
            <a:r>
              <a:rPr lang="vi-VN" dirty="0">
                <a:latin typeface="Arial" panose="020B0604020202020204" pitchFamily="34" charset="0"/>
                <a:cs typeface="Arial" panose="020B0604020202020204" pitchFamily="34" charset="0"/>
              </a:rPr>
              <a:t>Khoản chi cho hoạt động giáo dục nghề nghiệp, đào tạo nghề nghiệp cho người lao động;</a:t>
            </a:r>
          </a:p>
          <a:p>
            <a:pPr marL="742950" lvl="1" indent="-285750" algn="just">
              <a:spcAft>
                <a:spcPts val="600"/>
              </a:spcAft>
              <a:buFont typeface="Arial" panose="020B0604020202020204" pitchFamily="34" charset="0"/>
              <a:buChar char="•"/>
            </a:pPr>
            <a:r>
              <a:rPr lang="vi-VN" dirty="0">
                <a:latin typeface="Arial" panose="020B0604020202020204" pitchFamily="34" charset="0"/>
                <a:cs typeface="Arial" panose="020B0604020202020204" pitchFamily="34" charset="0"/>
              </a:rPr>
              <a:t> Khoản tài trợ cho nghiên cứu khoa học, phát triển công nghệ, đổi mới sáng tạo và chuyển đổi số;</a:t>
            </a:r>
          </a:p>
        </p:txBody>
      </p:sp>
      <p:sp>
        <p:nvSpPr>
          <p:cNvPr id="9" name="TextBox 8">
            <a:extLst>
              <a:ext uri="{FF2B5EF4-FFF2-40B4-BE49-F238E27FC236}">
                <a16:creationId xmlns:a16="http://schemas.microsoft.com/office/drawing/2014/main" id="{87F6CAC4-201D-D58E-E7E6-AA721BCD1D9B}"/>
              </a:ext>
            </a:extLst>
          </p:cNvPr>
          <p:cNvSpPr txBox="1"/>
          <p:nvPr/>
        </p:nvSpPr>
        <p:spPr>
          <a:xfrm>
            <a:off x="2373419" y="952325"/>
            <a:ext cx="9386032" cy="707886"/>
          </a:xfrm>
          <a:prstGeom prst="rect">
            <a:avLst/>
          </a:prstGeom>
          <a:noFill/>
        </p:spPr>
        <p:txBody>
          <a:bodyPr wrap="square" rtlCol="0">
            <a:spAutoFit/>
          </a:bodyPr>
          <a:lstStyle/>
          <a:p>
            <a:pPr algn="just"/>
            <a:r>
              <a:rPr lang="vi-VN" sz="2000" b="1" dirty="0">
                <a:solidFill>
                  <a:srgbClr val="008080"/>
                </a:solidFill>
                <a:latin typeface="Arial" panose="020B0604020202020204" pitchFamily="34" charset="0"/>
                <a:cs typeface="Arial" panose="020B0604020202020204" pitchFamily="34" charset="0"/>
              </a:rPr>
              <a:t>Thông tư số 20/2026/TT-BTC ngày 12/03/2026 quy định chi tiết một số điều của Luật Thuế thu nhập doanh nghiệp và Nghị định số 320</a:t>
            </a:r>
          </a:p>
        </p:txBody>
      </p:sp>
    </p:spTree>
    <p:extLst>
      <p:ext uri="{BB962C8B-B14F-4D97-AF65-F5344CB8AC3E}">
        <p14:creationId xmlns:p14="http://schemas.microsoft.com/office/powerpoint/2010/main" val="323673625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291f855-7107-4b7c-a241-fafc4da6c65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A2DF26616CC64CBE2E589B1DE7D7CD" ma:contentTypeVersion="12" ma:contentTypeDescription="Create a new document." ma:contentTypeScope="" ma:versionID="4e5c309fc1ce8f69846be699f962eb50">
  <xsd:schema xmlns:xsd="http://www.w3.org/2001/XMLSchema" xmlns:xs="http://www.w3.org/2001/XMLSchema" xmlns:p="http://schemas.microsoft.com/office/2006/metadata/properties" xmlns:ns2="4291f855-7107-4b7c-a241-fafc4da6c65a" xmlns:ns3="0145fe4a-69d4-4b1e-a1c7-eace1a735e1d" targetNamespace="http://schemas.microsoft.com/office/2006/metadata/properties" ma:root="true" ma:fieldsID="9f7738e53210b3a33ed666e0f8bf5b53" ns2:_="" ns3:_="">
    <xsd:import namespace="4291f855-7107-4b7c-a241-fafc4da6c65a"/>
    <xsd:import namespace="0145fe4a-69d4-4b1e-a1c7-eace1a735e1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2:MediaServiceObjectDetectorVersions" minOccurs="0"/>
                <xsd:element ref="ns2:MediaServiceOCR" minOccurs="0"/>
                <xsd:element ref="ns2:MediaServiceGenerationTime" minOccurs="0"/>
                <xsd:element ref="ns2:MediaServiceEventHashCode" minOccurs="0"/>
                <xsd:element ref="ns2:MediaServiceSearchPropertie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91f855-7107-4b7c-a241-fafc4da6c65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181b6695-ac78-466b-9188-5bc9a3056c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MediaServiceDateTaken" ma:index="19"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45fe4a-69d4-4b1e-a1c7-eace1a735e1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1A56B6E-59A8-42AA-B26E-084C5D0F6BC1}">
  <ds:schemaRefs>
    <ds:schemaRef ds:uri="http://purl.org/dc/dcmitype/"/>
    <ds:schemaRef ds:uri="http://schemas.microsoft.com/office/2006/metadata/properties"/>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0145fe4a-69d4-4b1e-a1c7-eace1a735e1d"/>
    <ds:schemaRef ds:uri="4291f855-7107-4b7c-a241-fafc4da6c65a"/>
    <ds:schemaRef ds:uri="http://www.w3.org/XML/1998/namespace"/>
  </ds:schemaRefs>
</ds:datastoreItem>
</file>

<file path=customXml/itemProps2.xml><?xml version="1.0" encoding="utf-8"?>
<ds:datastoreItem xmlns:ds="http://schemas.openxmlformats.org/officeDocument/2006/customXml" ds:itemID="{9B4ACBFC-78DB-4982-B690-FE0D70382F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91f855-7107-4b7c-a241-fafc4da6c65a"/>
    <ds:schemaRef ds:uri="0145fe4a-69d4-4b1e-a1c7-eace1a735e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25AEDA-B407-4188-8EF0-1D5D7BC5B5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4026</TotalTime>
  <Words>2370</Words>
  <Application>Microsoft Office PowerPoint</Application>
  <PresentationFormat>Widescreen</PresentationFormat>
  <Paragraphs>154</Paragraphs>
  <Slides>14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Calibri</vt:lpstr>
      <vt:lpstr>Arial</vt:lpstr>
      <vt:lpstr>Calibri Light</vt:lpstr>
      <vt:lpstr>.VnArial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Thao Nguyen | VBK</cp:lastModifiedBy>
  <cp:revision>226</cp:revision>
  <cp:lastPrinted>2026-04-23T02:18:41Z</cp:lastPrinted>
  <dcterms:created xsi:type="dcterms:W3CDTF">2023-07-13T07:49:45Z</dcterms:created>
  <dcterms:modified xsi:type="dcterms:W3CDTF">2026-04-24T08:07:23Z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0x0101001CA2DF26616CC64CBE2E589B1DE7D7CD</vt:lpwstr>
  </property>
  <property fmtid="{D5CDD505-2E9C-101B-9397-08002B2CF9AE}" pid="3" name="MediaServiceImageTags">
    <vt:lpwstr/>
  </property>
</Properties>
</file>